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16" r:id="rId5"/>
  </p:sldMasterIdLst>
  <p:notesMasterIdLst>
    <p:notesMasterId r:id="rId22"/>
  </p:notesMasterIdLst>
  <p:handoutMasterIdLst>
    <p:handoutMasterId r:id="rId23"/>
  </p:handoutMasterIdLst>
  <p:sldIdLst>
    <p:sldId id="261" r:id="rId6"/>
    <p:sldId id="324" r:id="rId7"/>
    <p:sldId id="325" r:id="rId8"/>
    <p:sldId id="326" r:id="rId9"/>
    <p:sldId id="327" r:id="rId10"/>
    <p:sldId id="360" r:id="rId11"/>
    <p:sldId id="353" r:id="rId12"/>
    <p:sldId id="354" r:id="rId13"/>
    <p:sldId id="355" r:id="rId14"/>
    <p:sldId id="356" r:id="rId15"/>
    <p:sldId id="357" r:id="rId16"/>
    <p:sldId id="358" r:id="rId17"/>
    <p:sldId id="359" r:id="rId18"/>
    <p:sldId id="352" r:id="rId19"/>
    <p:sldId id="345"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38D"/>
    <a:srgbClr val="D2D6E0"/>
    <a:srgbClr val="702082"/>
    <a:srgbClr val="D9E1E2"/>
    <a:srgbClr val="212322"/>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FD03E-83F6-464B-BABE-10318EDE7BE4}" v="31" dt="2024-05-20T12:09:41.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441" autoAdjust="0"/>
  </p:normalViewPr>
  <p:slideViewPr>
    <p:cSldViewPr snapToGrid="0" snapToObjects="1">
      <p:cViewPr varScale="1">
        <p:scale>
          <a:sx n="78" d="100"/>
          <a:sy n="78" d="100"/>
        </p:scale>
        <p:origin x="96" y="894"/>
      </p:cViewPr>
      <p:guideLst/>
    </p:cSldViewPr>
  </p:slideViewPr>
  <p:outlineViewPr>
    <p:cViewPr>
      <p:scale>
        <a:sx n="33" d="100"/>
        <a:sy n="33" d="100"/>
      </p:scale>
      <p:origin x="0" y="-215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ls Kasmire" userId="d623be19-69c6-4d1b-89e7-ecc750d13e6c" providerId="ADAL" clId="{4FDFD03E-83F6-464B-BABE-10318EDE7BE4}"/>
    <pc:docChg chg="undo custSel modSld">
      <pc:chgData name="Jools Kasmire" userId="d623be19-69c6-4d1b-89e7-ecc750d13e6c" providerId="ADAL" clId="{4FDFD03E-83F6-464B-BABE-10318EDE7BE4}" dt="2024-05-20T12:09:53.349" v="1167" actId="14100"/>
      <pc:docMkLst>
        <pc:docMk/>
      </pc:docMkLst>
      <pc:sldChg chg="modNotesTx">
        <pc:chgData name="Jools Kasmire" userId="d623be19-69c6-4d1b-89e7-ecc750d13e6c" providerId="ADAL" clId="{4FDFD03E-83F6-464B-BABE-10318EDE7BE4}" dt="2024-05-17T12:35:17.970" v="47" actId="20577"/>
        <pc:sldMkLst>
          <pc:docMk/>
          <pc:sldMk cId="3841458078" sldId="261"/>
        </pc:sldMkLst>
      </pc:sldChg>
      <pc:sldChg chg="addSp modSp mod modAnim">
        <pc:chgData name="Jools Kasmire" userId="d623be19-69c6-4d1b-89e7-ecc750d13e6c" providerId="ADAL" clId="{4FDFD03E-83F6-464B-BABE-10318EDE7BE4}" dt="2024-05-20T12:06:15.091" v="762" actId="962"/>
        <pc:sldMkLst>
          <pc:docMk/>
          <pc:sldMk cId="2481423235" sldId="353"/>
        </pc:sldMkLst>
        <pc:spChg chg="add mod">
          <ac:chgData name="Jools Kasmire" userId="d623be19-69c6-4d1b-89e7-ecc750d13e6c" providerId="ADAL" clId="{4FDFD03E-83F6-464B-BABE-10318EDE7BE4}" dt="2024-05-20T12:06:13.235" v="761" actId="962"/>
          <ac:spMkLst>
            <pc:docMk/>
            <pc:sldMk cId="2481423235" sldId="353"/>
            <ac:spMk id="3" creationId="{ADE32931-EDA4-1C6A-08C3-B80847AC53AC}"/>
          </ac:spMkLst>
        </pc:spChg>
        <pc:spChg chg="add mod">
          <ac:chgData name="Jools Kasmire" userId="d623be19-69c6-4d1b-89e7-ecc750d13e6c" providerId="ADAL" clId="{4FDFD03E-83F6-464B-BABE-10318EDE7BE4}" dt="2024-05-20T12:06:15.091" v="762" actId="962"/>
          <ac:spMkLst>
            <pc:docMk/>
            <pc:sldMk cId="2481423235" sldId="353"/>
            <ac:spMk id="5" creationId="{C5E4EF4E-B423-DE5E-59A8-860171C2D6A2}"/>
          </ac:spMkLst>
        </pc:spChg>
        <pc:picChg chg="mod">
          <ac:chgData name="Jools Kasmire" userId="d623be19-69c6-4d1b-89e7-ecc750d13e6c" providerId="ADAL" clId="{4FDFD03E-83F6-464B-BABE-10318EDE7BE4}" dt="2024-05-20T11:57:30.333" v="513" actId="1076"/>
          <ac:picMkLst>
            <pc:docMk/>
            <pc:sldMk cId="2481423235" sldId="353"/>
            <ac:picMk id="8" creationId="{66402C21-6B02-BFB6-DABB-E9F64DFB059A}"/>
          </ac:picMkLst>
        </pc:picChg>
      </pc:sldChg>
      <pc:sldChg chg="addSp modSp mod modAnim modNotesTx">
        <pc:chgData name="Jools Kasmire" userId="d623be19-69c6-4d1b-89e7-ecc750d13e6c" providerId="ADAL" clId="{4FDFD03E-83F6-464B-BABE-10318EDE7BE4}" dt="2024-05-20T12:06:16.580" v="763" actId="962"/>
        <pc:sldMkLst>
          <pc:docMk/>
          <pc:sldMk cId="3523756120" sldId="354"/>
        </pc:sldMkLst>
        <pc:spChg chg="add mod">
          <ac:chgData name="Jools Kasmire" userId="d623be19-69c6-4d1b-89e7-ecc750d13e6c" providerId="ADAL" clId="{4FDFD03E-83F6-464B-BABE-10318EDE7BE4}" dt="2024-05-20T12:06:16.580" v="763" actId="962"/>
          <ac:spMkLst>
            <pc:docMk/>
            <pc:sldMk cId="3523756120" sldId="354"/>
            <ac:spMk id="3" creationId="{4FEE6D21-79A6-3E10-38B8-EE586BD43736}"/>
          </ac:spMkLst>
        </pc:spChg>
      </pc:sldChg>
      <pc:sldChg chg="addSp delSp modSp mod delAnim modAnim">
        <pc:chgData name="Jools Kasmire" userId="d623be19-69c6-4d1b-89e7-ecc750d13e6c" providerId="ADAL" clId="{4FDFD03E-83F6-464B-BABE-10318EDE7BE4}" dt="2024-05-20T12:09:28.336" v="1126" actId="478"/>
        <pc:sldMkLst>
          <pc:docMk/>
          <pc:sldMk cId="2251273929" sldId="355"/>
        </pc:sldMkLst>
        <pc:spChg chg="add mod">
          <ac:chgData name="Jools Kasmire" userId="d623be19-69c6-4d1b-89e7-ecc750d13e6c" providerId="ADAL" clId="{4FDFD03E-83F6-464B-BABE-10318EDE7BE4}" dt="2024-05-20T12:09:11.878" v="1027" actId="14100"/>
          <ac:spMkLst>
            <pc:docMk/>
            <pc:sldMk cId="2251273929" sldId="355"/>
            <ac:spMk id="3" creationId="{6B2BFAD0-6A94-53C0-CCA4-1AB415022547}"/>
          </ac:spMkLst>
        </pc:spChg>
        <pc:spChg chg="add del mod">
          <ac:chgData name="Jools Kasmire" userId="d623be19-69c6-4d1b-89e7-ecc750d13e6c" providerId="ADAL" clId="{4FDFD03E-83F6-464B-BABE-10318EDE7BE4}" dt="2024-05-20T12:09:28.336" v="1126" actId="478"/>
          <ac:spMkLst>
            <pc:docMk/>
            <pc:sldMk cId="2251273929" sldId="355"/>
            <ac:spMk id="5" creationId="{00909D19-2A2C-F413-80A6-5A8F96D91C2B}"/>
          </ac:spMkLst>
        </pc:spChg>
      </pc:sldChg>
      <pc:sldChg chg="addSp modSp mod modAnim">
        <pc:chgData name="Jools Kasmire" userId="d623be19-69c6-4d1b-89e7-ecc750d13e6c" providerId="ADAL" clId="{4FDFD03E-83F6-464B-BABE-10318EDE7BE4}" dt="2024-05-20T12:09:53.349" v="1167" actId="14100"/>
        <pc:sldMkLst>
          <pc:docMk/>
          <pc:sldMk cId="1973001201" sldId="356"/>
        </pc:sldMkLst>
        <pc:spChg chg="add mod">
          <ac:chgData name="Jools Kasmire" userId="d623be19-69c6-4d1b-89e7-ecc750d13e6c" providerId="ADAL" clId="{4FDFD03E-83F6-464B-BABE-10318EDE7BE4}" dt="2024-05-20T12:09:40.384" v="1142" actId="14100"/>
          <ac:spMkLst>
            <pc:docMk/>
            <pc:sldMk cId="1973001201" sldId="356"/>
            <ac:spMk id="3" creationId="{1611CDB7-2692-4940-BAE2-6E3B5400CDF1}"/>
          </ac:spMkLst>
        </pc:spChg>
        <pc:spChg chg="add mod">
          <ac:chgData name="Jools Kasmire" userId="d623be19-69c6-4d1b-89e7-ecc750d13e6c" providerId="ADAL" clId="{4FDFD03E-83F6-464B-BABE-10318EDE7BE4}" dt="2024-05-20T12:09:53.349" v="1167" actId="14100"/>
          <ac:spMkLst>
            <pc:docMk/>
            <pc:sldMk cId="1973001201" sldId="356"/>
            <ac:spMk id="5" creationId="{D91D4D4F-26CD-FB71-39F6-57350800F956}"/>
          </ac:spMkLst>
        </pc:spChg>
      </pc:sldChg>
      <pc:sldChg chg="addSp modSp mod modAnim modNotesTx">
        <pc:chgData name="Jools Kasmire" userId="d623be19-69c6-4d1b-89e7-ecc750d13e6c" providerId="ADAL" clId="{4FDFD03E-83F6-464B-BABE-10318EDE7BE4}" dt="2024-05-20T12:06:19.921" v="765" actId="962"/>
        <pc:sldMkLst>
          <pc:docMk/>
          <pc:sldMk cId="3670179847" sldId="357"/>
        </pc:sldMkLst>
        <pc:spChg chg="add mod">
          <ac:chgData name="Jools Kasmire" userId="d623be19-69c6-4d1b-89e7-ecc750d13e6c" providerId="ADAL" clId="{4FDFD03E-83F6-464B-BABE-10318EDE7BE4}" dt="2024-05-20T12:06:18.253" v="764" actId="962"/>
          <ac:spMkLst>
            <pc:docMk/>
            <pc:sldMk cId="3670179847" sldId="357"/>
            <ac:spMk id="3" creationId="{31FE8557-F7B7-ECBF-FCAA-64D0778665B6}"/>
          </ac:spMkLst>
        </pc:spChg>
        <pc:spChg chg="add mod">
          <ac:chgData name="Jools Kasmire" userId="d623be19-69c6-4d1b-89e7-ecc750d13e6c" providerId="ADAL" clId="{4FDFD03E-83F6-464B-BABE-10318EDE7BE4}" dt="2024-05-20T12:06:19.921" v="765" actId="962"/>
          <ac:spMkLst>
            <pc:docMk/>
            <pc:sldMk cId="3670179847" sldId="357"/>
            <ac:spMk id="5" creationId="{76551952-638E-CF81-1BE0-28BD31A572B7}"/>
          </ac:spMkLst>
        </pc:spChg>
      </pc:sldChg>
      <pc:sldChg chg="addSp delSp modSp mod modAnim modNotesTx">
        <pc:chgData name="Jools Kasmire" userId="d623be19-69c6-4d1b-89e7-ecc750d13e6c" providerId="ADAL" clId="{4FDFD03E-83F6-464B-BABE-10318EDE7BE4}" dt="2024-05-20T12:08:56.931" v="1024"/>
        <pc:sldMkLst>
          <pc:docMk/>
          <pc:sldMk cId="2546427564" sldId="358"/>
        </pc:sldMkLst>
        <pc:spChg chg="add mod">
          <ac:chgData name="Jools Kasmire" userId="d623be19-69c6-4d1b-89e7-ecc750d13e6c" providerId="ADAL" clId="{4FDFD03E-83F6-464B-BABE-10318EDE7BE4}" dt="2024-05-20T12:06:21.455" v="766" actId="962"/>
          <ac:spMkLst>
            <pc:docMk/>
            <pc:sldMk cId="2546427564" sldId="358"/>
            <ac:spMk id="3" creationId="{F2BA179A-4F71-83F1-2929-613ECE016E04}"/>
          </ac:spMkLst>
        </pc:spChg>
        <pc:spChg chg="add del">
          <ac:chgData name="Jools Kasmire" userId="d623be19-69c6-4d1b-89e7-ecc750d13e6c" providerId="ADAL" clId="{4FDFD03E-83F6-464B-BABE-10318EDE7BE4}" dt="2024-05-20T12:08:28.441" v="1019" actId="22"/>
          <ac:spMkLst>
            <pc:docMk/>
            <pc:sldMk cId="2546427564" sldId="358"/>
            <ac:spMk id="6" creationId="{F795637E-46B5-6FD0-34CB-1D07F4F6D6A9}"/>
          </ac:spMkLst>
        </pc:spChg>
        <pc:spChg chg="add mod">
          <ac:chgData name="Jools Kasmire" userId="d623be19-69c6-4d1b-89e7-ecc750d13e6c" providerId="ADAL" clId="{4FDFD03E-83F6-464B-BABE-10318EDE7BE4}" dt="2024-05-20T12:08:40.201" v="1022" actId="14100"/>
          <ac:spMkLst>
            <pc:docMk/>
            <pc:sldMk cId="2546427564" sldId="358"/>
            <ac:spMk id="7" creationId="{139A221C-BF7A-B312-1776-288E5B6519D7}"/>
          </ac:spMkLst>
        </pc:spChg>
      </pc:sldChg>
      <pc:sldChg chg="addSp modSp mod modAnim modNotesTx">
        <pc:chgData name="Jools Kasmire" userId="d623be19-69c6-4d1b-89e7-ecc750d13e6c" providerId="ADAL" clId="{4FDFD03E-83F6-464B-BABE-10318EDE7BE4}" dt="2024-05-20T12:08:19.591" v="1017"/>
        <pc:sldMkLst>
          <pc:docMk/>
          <pc:sldMk cId="2345028521" sldId="359"/>
        </pc:sldMkLst>
        <pc:spChg chg="add mod">
          <ac:chgData name="Jools Kasmire" userId="d623be19-69c6-4d1b-89e7-ecc750d13e6c" providerId="ADAL" clId="{4FDFD03E-83F6-464B-BABE-10318EDE7BE4}" dt="2024-05-20T12:07:15.461" v="1015" actId="962"/>
          <ac:spMkLst>
            <pc:docMk/>
            <pc:sldMk cId="2345028521" sldId="359"/>
            <ac:spMk id="3" creationId="{C74001B5-19C5-AE5A-974E-34C42DAC9816}"/>
          </ac:spMkLst>
        </pc:spChg>
        <pc:spChg chg="add mod">
          <ac:chgData name="Jools Kasmire" userId="d623be19-69c6-4d1b-89e7-ecc750d13e6c" providerId="ADAL" clId="{4FDFD03E-83F6-464B-BABE-10318EDE7BE4}" dt="2024-05-20T12:07:16.786" v="1016" actId="962"/>
          <ac:spMkLst>
            <pc:docMk/>
            <pc:sldMk cId="2345028521" sldId="359"/>
            <ac:spMk id="5" creationId="{67BD4CD5-953E-8DD8-013F-614832747B9A}"/>
          </ac:spMkLst>
        </pc:spChg>
        <pc:picChg chg="mod">
          <ac:chgData name="Jools Kasmire" userId="d623be19-69c6-4d1b-89e7-ecc750d13e6c" providerId="ADAL" clId="{4FDFD03E-83F6-464B-BABE-10318EDE7BE4}" dt="2024-05-20T12:07:08.616" v="1014" actId="962"/>
          <ac:picMkLst>
            <pc:docMk/>
            <pc:sldMk cId="2345028521" sldId="359"/>
            <ac:picMk id="8" creationId="{071B6E46-D022-409E-122A-BA307FE5B838}"/>
          </ac:picMkLst>
        </pc:picChg>
      </pc:sldChg>
      <pc:sldChg chg="addSp modSp mod modAnim">
        <pc:chgData name="Jools Kasmire" userId="d623be19-69c6-4d1b-89e7-ecc750d13e6c" providerId="ADAL" clId="{4FDFD03E-83F6-464B-BABE-10318EDE7BE4}" dt="2024-05-20T12:06:11.594" v="760" actId="962"/>
        <pc:sldMkLst>
          <pc:docMk/>
          <pc:sldMk cId="368656989" sldId="360"/>
        </pc:sldMkLst>
        <pc:spChg chg="add mod">
          <ac:chgData name="Jools Kasmire" userId="d623be19-69c6-4d1b-89e7-ecc750d13e6c" providerId="ADAL" clId="{4FDFD03E-83F6-464B-BABE-10318EDE7BE4}" dt="2024-05-20T12:06:11.594" v="760" actId="962"/>
          <ac:spMkLst>
            <pc:docMk/>
            <pc:sldMk cId="368656989" sldId="360"/>
            <ac:spMk id="3" creationId="{54096844-1AB2-FFDB-AFA1-D81594E8CB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53542-6DB0-433F-A254-AEF992256B1C}" type="datetimeFigureOut">
              <a:rPr lang="en-GB" smtClean="0"/>
              <a:t>20/05/2024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A1C7-F8EB-407D-B268-5D2A8AEBBEE5}" type="slidenum">
              <a:rPr lang="en-GB" smtClean="0"/>
              <a:t>‹#›</a:t>
            </a:fld>
            <a:endParaRPr lang="en-GB"/>
          </a:p>
        </p:txBody>
      </p:sp>
    </p:spTree>
    <p:extLst>
      <p:ext uri="{BB962C8B-B14F-4D97-AF65-F5344CB8AC3E}">
        <p14:creationId xmlns:p14="http://schemas.microsoft.com/office/powerpoint/2010/main" val="1820149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0EB2-56AE-4D49-92A2-200E9A3683D8}"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74495-12D2-6A47-A762-3590D56449EA}" type="slidenum">
              <a:rPr lang="en-US" smtClean="0"/>
              <a:t>‹#›</a:t>
            </a:fld>
            <a:endParaRPr lang="en-US"/>
          </a:p>
        </p:txBody>
      </p:sp>
    </p:spTree>
    <p:extLst>
      <p:ext uri="{BB962C8B-B14F-4D97-AF65-F5344CB8AC3E}">
        <p14:creationId xmlns:p14="http://schemas.microsoft.com/office/powerpoint/2010/main" val="371272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Hello everyone. </a:t>
            </a: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 Dr Jools Kasmire from the UK Data Service Computational Social Science training team, based in Manchester.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Today I’m going to talk to you about The UK Data Service and how it can contribute to an exploration of educational outcomes.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 going to start by giving a quick summary of what the UKDS is. </a:t>
            </a: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Then I’m going to give an overview of the data we hold and finally I’ll show you how to get started finding and accessing our data.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74495-12D2-6A47-A762-3590D5644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0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DB933-A997-3079-23DD-15FDEF917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959D9-5841-B5D7-918D-FE48DE378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8628E-531F-5160-3EDF-AAD2D53C55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Brows by teaching datasets and a few other categories that we have grouped together under ‘general’. </a:t>
            </a:r>
            <a:endParaRPr lang="en-GB" b="0" dirty="0">
              <a:effectLst/>
            </a:endParaRPr>
          </a:p>
          <a:p>
            <a:endParaRPr lang="en-GB" dirty="0"/>
          </a:p>
        </p:txBody>
      </p:sp>
      <p:sp>
        <p:nvSpPr>
          <p:cNvPr id="4" name="Slide Number Placeholder 3">
            <a:extLst>
              <a:ext uri="{FF2B5EF4-FFF2-40B4-BE49-F238E27FC236}">
                <a16:creationId xmlns:a16="http://schemas.microsoft.com/office/drawing/2014/main" id="{7891EEE5-A68F-5C03-CF6B-C90872960E77}"/>
              </a:ext>
            </a:extLst>
          </p:cNvPr>
          <p:cNvSpPr>
            <a:spLocks noGrp="1"/>
          </p:cNvSpPr>
          <p:nvPr>
            <p:ph type="sldNum" sz="quarter" idx="5"/>
          </p:nvPr>
        </p:nvSpPr>
        <p:spPr/>
        <p:txBody>
          <a:bodyPr/>
          <a:lstStyle/>
          <a:p>
            <a:fld id="{95D74495-12D2-6A47-A762-3590D56449EA}" type="slidenum">
              <a:rPr lang="en-US" smtClean="0"/>
              <a:t>10</a:t>
            </a:fld>
            <a:endParaRPr lang="en-US"/>
          </a:p>
        </p:txBody>
      </p:sp>
    </p:spTree>
    <p:extLst>
      <p:ext uri="{BB962C8B-B14F-4D97-AF65-F5344CB8AC3E}">
        <p14:creationId xmlns:p14="http://schemas.microsoft.com/office/powerpoint/2010/main" val="275762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5E560-C7B6-E12C-295E-7307A8F95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3FE3F-76AD-F10D-5131-4BACB0BD3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01D8A-8BCE-4D7E-5068-267E2FC5AD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You can also search for particular variables within datasets in our variable and question bank. For example, if we were to type in ‘Education’ we can see which datasets contain variables on this topic. Just a note on the VAQB though, this doesn’t contain </a:t>
            </a:r>
            <a:r>
              <a:rPr lang="en-GB" sz="1800" i="1" kern="0" dirty="0">
                <a:solidFill>
                  <a:srgbClr val="000000"/>
                </a:solidFill>
                <a:effectLst/>
                <a:latin typeface="Arial" panose="020B0604020202020204" pitchFamily="34" charset="0"/>
                <a:ea typeface="Times New Roman" panose="02020603050405020304" pitchFamily="18" charset="0"/>
              </a:rPr>
              <a:t>all </a:t>
            </a:r>
            <a:r>
              <a:rPr lang="en-GB" sz="1800" kern="0" dirty="0">
                <a:solidFill>
                  <a:srgbClr val="000000"/>
                </a:solidFill>
                <a:effectLst/>
                <a:latin typeface="Arial" panose="020B0604020202020204" pitchFamily="34" charset="0"/>
                <a:ea typeface="Times New Roman" panose="02020603050405020304" pitchFamily="18" charset="0"/>
              </a:rPr>
              <a:t>of the datasets we currently hold, so it’s worth searching the catalogue for later versions of datasets to double check.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The options on the left-hand side here that you can expand with these little plus signs are specific to the variable and question bank.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You can instead choose to search instead… </a:t>
            </a:r>
            <a:endParaRPr lang="en-GB" dirty="0"/>
          </a:p>
        </p:txBody>
      </p:sp>
      <p:sp>
        <p:nvSpPr>
          <p:cNvPr id="4" name="Slide Number Placeholder 3">
            <a:extLst>
              <a:ext uri="{FF2B5EF4-FFF2-40B4-BE49-F238E27FC236}">
                <a16:creationId xmlns:a16="http://schemas.microsoft.com/office/drawing/2014/main" id="{1135B840-55CB-8AD0-1848-06E16FAA65AD}"/>
              </a:ext>
            </a:extLst>
          </p:cNvPr>
          <p:cNvSpPr>
            <a:spLocks noGrp="1"/>
          </p:cNvSpPr>
          <p:nvPr>
            <p:ph type="sldNum" sz="quarter" idx="5"/>
          </p:nvPr>
        </p:nvSpPr>
        <p:spPr/>
        <p:txBody>
          <a:bodyPr/>
          <a:lstStyle/>
          <a:p>
            <a:fld id="{95D74495-12D2-6A47-A762-3590D56449EA}" type="slidenum">
              <a:rPr lang="en-US" smtClean="0"/>
              <a:t>11</a:t>
            </a:fld>
            <a:endParaRPr lang="en-US"/>
          </a:p>
        </p:txBody>
      </p:sp>
    </p:spTree>
    <p:extLst>
      <p:ext uri="{BB962C8B-B14F-4D97-AF65-F5344CB8AC3E}">
        <p14:creationId xmlns:p14="http://schemas.microsoft.com/office/powerpoint/2010/main" val="276862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66EE7-357D-ED42-BFE3-2FBDBA506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9EE2B-2482-8C81-1C85-9B6037C5D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1A549-7D82-2A9E-61B4-F0D1C54DD7B6}"/>
              </a:ext>
            </a:extLst>
          </p:cNvPr>
          <p:cNvSpPr>
            <a:spLocks noGrp="1"/>
          </p:cNvSpPr>
          <p:nvPr>
            <p:ph type="body" idx="1"/>
          </p:nvPr>
        </p:nvSpPr>
        <p:spPr/>
        <p:txBody>
          <a:bodyPr/>
          <a:lstStyle/>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qualibank</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is especially useful if you are interested in Qualitative data as it allows you to search key terms within different types of qualitative resources.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Note that here too the options and menus on the left are unique to the </a:t>
            </a:r>
            <a:r>
              <a:rPr lang="en-GB" dirty="0" err="1"/>
              <a:t>qualibank</a:t>
            </a:r>
            <a:r>
              <a:rPr lang="en-GB" dirty="0"/>
              <a:t>. </a:t>
            </a:r>
          </a:p>
        </p:txBody>
      </p:sp>
      <p:sp>
        <p:nvSpPr>
          <p:cNvPr id="4" name="Slide Number Placeholder 3">
            <a:extLst>
              <a:ext uri="{FF2B5EF4-FFF2-40B4-BE49-F238E27FC236}">
                <a16:creationId xmlns:a16="http://schemas.microsoft.com/office/drawing/2014/main" id="{49F74A32-66CE-4C57-37CE-509AB9D3C7DD}"/>
              </a:ext>
            </a:extLst>
          </p:cNvPr>
          <p:cNvSpPr>
            <a:spLocks noGrp="1"/>
          </p:cNvSpPr>
          <p:nvPr>
            <p:ph type="sldNum" sz="quarter" idx="5"/>
          </p:nvPr>
        </p:nvSpPr>
        <p:spPr/>
        <p:txBody>
          <a:bodyPr/>
          <a:lstStyle/>
          <a:p>
            <a:fld id="{95D74495-12D2-6A47-A762-3590D56449EA}" type="slidenum">
              <a:rPr lang="en-US" smtClean="0"/>
              <a:t>12</a:t>
            </a:fld>
            <a:endParaRPr lang="en-US"/>
          </a:p>
        </p:txBody>
      </p:sp>
    </p:spTree>
    <p:extLst>
      <p:ext uri="{BB962C8B-B14F-4D97-AF65-F5344CB8AC3E}">
        <p14:creationId xmlns:p14="http://schemas.microsoft.com/office/powerpoint/2010/main" val="139266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B16D8-92E6-587B-2547-BCF7C9B0B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BF05B-D2E9-481C-4249-F47A0EDA5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363A8-B0D9-1A35-1559-0A3C9FA8C9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Finally, we have the HASSET thesaurus. HASSET stands for </a:t>
            </a:r>
            <a:r>
              <a:rPr lang="en-GB" sz="1800" dirty="0">
                <a:solidFill>
                  <a:srgbClr val="484554"/>
                </a:solidFill>
                <a:effectLst/>
                <a:latin typeface="Open Sans" panose="020B0606030504020204" pitchFamily="34" charset="0"/>
                <a:ea typeface="Calibri" panose="020F0502020204030204" pitchFamily="34" charset="0"/>
              </a:rPr>
              <a:t>Humanities and Social Science Electronic Thesaurus, for those to whom it may not be obvious. </a:t>
            </a:r>
            <a:endParaRPr lang="en-GB" sz="1800" b="0" dirty="0">
              <a:solidFill>
                <a:srgbClr val="48455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48455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This search tool contains key social science terms and related concepts - for example here, CONSERVATORIES  is categorised under EDUCATIONAL INSTITUTIONS, which is under EDUCATIONAL SYSTEMS AND INSTITUTIONS, which is under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This nesting structure is clear when you look at this tool via the hierarchy tab. Alternatively, you can look at the thesaurus through the alphabetical tab, which is pretty self-explanatory.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The thesaurus is helpful to show you what other terms might be useful to search in the catalogue, either because they fall higher or lower in the hierarchy or because they are listed under the entry terms and related concepts. </a:t>
            </a:r>
            <a:endParaRPr lang="en-GB" b="0" dirty="0">
              <a:effectLst/>
            </a:endParaRPr>
          </a:p>
          <a:p>
            <a:endParaRPr lang="en-GB" dirty="0"/>
          </a:p>
        </p:txBody>
      </p:sp>
      <p:sp>
        <p:nvSpPr>
          <p:cNvPr id="4" name="Slide Number Placeholder 3">
            <a:extLst>
              <a:ext uri="{FF2B5EF4-FFF2-40B4-BE49-F238E27FC236}">
                <a16:creationId xmlns:a16="http://schemas.microsoft.com/office/drawing/2014/main" id="{63326E2A-B317-3B74-E7ED-B800E1091EBA}"/>
              </a:ext>
            </a:extLst>
          </p:cNvPr>
          <p:cNvSpPr>
            <a:spLocks noGrp="1"/>
          </p:cNvSpPr>
          <p:nvPr>
            <p:ph type="sldNum" sz="quarter" idx="5"/>
          </p:nvPr>
        </p:nvSpPr>
        <p:spPr/>
        <p:txBody>
          <a:bodyPr/>
          <a:lstStyle/>
          <a:p>
            <a:fld id="{95D74495-12D2-6A47-A762-3590D56449EA}" type="slidenum">
              <a:rPr lang="en-US" smtClean="0"/>
              <a:t>13</a:t>
            </a:fld>
            <a:endParaRPr lang="en-US"/>
          </a:p>
        </p:txBody>
      </p:sp>
    </p:spTree>
    <p:extLst>
      <p:ext uri="{BB962C8B-B14F-4D97-AF65-F5344CB8AC3E}">
        <p14:creationId xmlns:p14="http://schemas.microsoft.com/office/powerpoint/2010/main" val="286614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just a quick point on the different data access levels.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Starting at the most restricted types, we have controlled data which is also called secure access data. This data can only be accessed through a Safe Room,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SecureLab</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within the UK or the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SafePod</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network.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Next, we have safeguarded data which is available through End User License. Access to this kind of data requires registration. Some of this data is also special licence data which has additional requirements.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There’s also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ReShare</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data, which is self-</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depositied</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by data creators or owners. Access to and controls on this kind of data can vary.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0" dirty="0">
                <a:solidFill>
                  <a:srgbClr val="000000"/>
                </a:solidFill>
                <a:effectLst/>
                <a:latin typeface="Arial" panose="020B0604020202020204" pitchFamily="34" charset="0"/>
                <a:ea typeface="Times New Roman" panose="02020603050405020304" pitchFamily="18" charset="0"/>
              </a:rPr>
              <a:t>Finally, the least restricted type is open data. This is data that can be accessed by anyone, even without the need to register. </a:t>
            </a: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14</a:t>
            </a:fld>
            <a:endParaRPr lang="en-US"/>
          </a:p>
        </p:txBody>
      </p:sp>
    </p:spTree>
    <p:extLst>
      <p:ext uri="{BB962C8B-B14F-4D97-AF65-F5344CB8AC3E}">
        <p14:creationId xmlns:p14="http://schemas.microsoft.com/office/powerpoint/2010/main" val="142455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Importantly, most of the data in our collections can be accessed free of charge.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You can simply register using your institutional log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If you don’t have an institutional log in, you can apply to get a UKDA username. </a:t>
            </a: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15</a:t>
            </a:fld>
            <a:endParaRPr lang="en-US"/>
          </a:p>
        </p:txBody>
      </p:sp>
    </p:spTree>
    <p:extLst>
      <p:ext uri="{BB962C8B-B14F-4D97-AF65-F5344CB8AC3E}">
        <p14:creationId xmlns:p14="http://schemas.microsoft.com/office/powerpoint/2010/main" val="374531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Thanks all for listening and let me know if you have any questions. </a:t>
            </a: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16</a:t>
            </a:fld>
            <a:endParaRPr lang="en-US"/>
          </a:p>
        </p:txBody>
      </p:sp>
    </p:spTree>
    <p:extLst>
      <p:ext uri="{BB962C8B-B14F-4D97-AF65-F5344CB8AC3E}">
        <p14:creationId xmlns:p14="http://schemas.microsoft.com/office/powerpoint/2010/main" val="294802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The UKDS is a comprehensive resource funded by the Economic and Social Research Council, one of the many funded by UK Research and Innovation. </a:t>
            </a: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As such, we provide access to the largest collection of social, economic and population data in the UK.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Data providers deposit their data with us and then we make this available to users.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As well as providing access to all that data, the UKDS provides support, training and guidance to help researchers find, access and use this data. </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a:t>
            </a:fld>
            <a:endParaRPr lang="en-US"/>
          </a:p>
        </p:txBody>
      </p:sp>
    </p:spTree>
    <p:extLst>
      <p:ext uri="{BB962C8B-B14F-4D97-AF65-F5344CB8AC3E}">
        <p14:creationId xmlns:p14="http://schemas.microsoft.com/office/powerpoint/2010/main" val="42467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who’s it for?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Well, we like to say it’s for everyone! This includes but is not limited to [read a bit off slide]</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3</a:t>
            </a:fld>
            <a:endParaRPr lang="en-US"/>
          </a:p>
        </p:txBody>
      </p:sp>
    </p:spTree>
    <p:extLst>
      <p:ext uri="{BB962C8B-B14F-4D97-AF65-F5344CB8AC3E}">
        <p14:creationId xmlns:p14="http://schemas.microsoft.com/office/powerpoint/2010/main" val="187161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And our data comes from many different sources - such as [read off slide]</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4</a:t>
            </a:fld>
            <a:endParaRPr lang="en-US"/>
          </a:p>
        </p:txBody>
      </p:sp>
    </p:spTree>
    <p:extLst>
      <p:ext uri="{BB962C8B-B14F-4D97-AF65-F5344CB8AC3E}">
        <p14:creationId xmlns:p14="http://schemas.microsoft.com/office/powerpoint/2010/main" val="292285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fontAlgn="t">
              <a:spcBef>
                <a:spcPts val="0"/>
              </a:spcBef>
              <a:spcAft>
                <a:spcPts val="0"/>
              </a:spcAft>
            </a:pPr>
            <a:r>
              <a:rPr lang="en-GB" sz="1800" b="0" i="0" u="none" strike="noStrike" dirty="0">
                <a:solidFill>
                  <a:srgbClr val="000000"/>
                </a:solidFill>
                <a:effectLst/>
                <a:latin typeface="Arial" panose="020B0604020202020204" pitchFamily="34" charset="0"/>
              </a:rPr>
              <a:t>And we hold data of all different types - mostly survey data, both cross-sectional and longitudinal. </a:t>
            </a:r>
          </a:p>
          <a:p>
            <a:pPr marL="0" algn="l" rtl="0" fontAlgn="t">
              <a:spcBef>
                <a:spcPts val="0"/>
              </a:spcBef>
              <a:spcAft>
                <a:spcPts val="0"/>
              </a:spcAft>
            </a:pPr>
            <a:endParaRPr lang="en-GB" sz="1800" b="0" i="0" u="none" strike="noStrike" dirty="0">
              <a:solidFill>
                <a:srgbClr val="000000"/>
              </a:solidFill>
              <a:effectLst/>
              <a:latin typeface="Arial" panose="020B0604020202020204" pitchFamily="34" charset="0"/>
            </a:endParaRPr>
          </a:p>
          <a:p>
            <a:pPr marL="0" algn="l" rtl="0" fontAlgn="t">
              <a:spcBef>
                <a:spcPts val="0"/>
              </a:spcBef>
              <a:spcAft>
                <a:spcPts val="0"/>
              </a:spcAft>
            </a:pPr>
            <a:r>
              <a:rPr lang="en-GB" sz="1800" b="0" i="0" u="none" strike="noStrike" dirty="0">
                <a:solidFill>
                  <a:srgbClr val="000000"/>
                </a:solidFill>
                <a:effectLst/>
                <a:latin typeface="Arial" panose="020B0604020202020204" pitchFamily="34" charset="0"/>
              </a:rPr>
              <a:t>We also hold aggregate data, international macrodata, census data and qualitative and mixed methods data as well as a few things that don’t fit any of these categories very well. </a:t>
            </a:r>
            <a:endParaRPr lang="en-GB" sz="2800" b="0" dirty="0">
              <a:effectLst/>
            </a:endParaRPr>
          </a:p>
          <a:p>
            <a:endParaRPr lang="en-GB" dirty="0"/>
          </a:p>
          <a:p>
            <a:r>
              <a:rPr lang="en-GB"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now I’ll just quickly cover how you can find and access all of these data from the UKDS. </a:t>
            </a: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5</a:t>
            </a:fld>
            <a:endParaRPr lang="en-US"/>
          </a:p>
        </p:txBody>
      </p:sp>
    </p:spTree>
    <p:extLst>
      <p:ext uri="{BB962C8B-B14F-4D97-AF65-F5344CB8AC3E}">
        <p14:creationId xmlns:p14="http://schemas.microsoft.com/office/powerpoint/2010/main" val="240584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90FB-1565-4CF5-A2C0-8D94AA749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B4FCA-E57B-B2BB-9FF2-15793FC6B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CB4CE-1ED7-8A7A-D51A-535A3ACA0466}"/>
              </a:ext>
            </a:extLst>
          </p:cNvPr>
          <p:cNvSpPr>
            <a:spLocks noGrp="1"/>
          </p:cNvSpPr>
          <p:nvPr>
            <p:ph type="body" idx="1"/>
          </p:nvPr>
        </p:nvSpPr>
        <p:spPr/>
        <p:txBody>
          <a:bodyPr/>
          <a:lstStyle/>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don’t know how to get started, you can click on the “Find data” tab at the top which directs you to a few common options as well as some links to tutorials to learn more. </a:t>
            </a: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D84C58-D9C1-A302-B58E-14E326C64A5B}"/>
              </a:ext>
            </a:extLst>
          </p:cNvPr>
          <p:cNvSpPr>
            <a:spLocks noGrp="1"/>
          </p:cNvSpPr>
          <p:nvPr>
            <p:ph type="sldNum" sz="quarter" idx="5"/>
          </p:nvPr>
        </p:nvSpPr>
        <p:spPr/>
        <p:txBody>
          <a:bodyPr/>
          <a:lstStyle/>
          <a:p>
            <a:fld id="{95D74495-12D2-6A47-A762-3590D56449EA}" type="slidenum">
              <a:rPr lang="en-US" smtClean="0"/>
              <a:t>6</a:t>
            </a:fld>
            <a:endParaRPr lang="en-US"/>
          </a:p>
        </p:txBody>
      </p:sp>
    </p:spTree>
    <p:extLst>
      <p:ext uri="{BB962C8B-B14F-4D97-AF65-F5344CB8AC3E}">
        <p14:creationId xmlns:p14="http://schemas.microsoft.com/office/powerpoint/2010/main" val="365226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BF94-1417-F68D-A3B8-441F766AE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AAB21-A429-3896-0717-FDF39F2DF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17813-7C7D-2BAF-E006-908541A053AA}"/>
              </a:ext>
            </a:extLst>
          </p:cNvPr>
          <p:cNvSpPr>
            <a:spLocks noGrp="1"/>
          </p:cNvSpPr>
          <p:nvPr>
            <p:ph type="body" idx="1"/>
          </p:nvPr>
        </p:nvSpPr>
        <p:spPr/>
        <p:txBody>
          <a:bodyPr/>
          <a:lstStyle/>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of the most popular options is our catalogue search tool. </a:t>
            </a:r>
          </a:p>
          <a:p>
            <a:pPr marL="0" lvl="0" indent="0" fontAlgn="base">
              <a:lnSpc>
                <a:spcPct val="107000"/>
              </a:lnSpc>
              <a:spcAft>
                <a:spcPts val="800"/>
              </a:spcAft>
              <a:buSzPts val="1000"/>
              <a:buFont typeface="Symbol" panose="05050102010706020507" pitchFamily="18" charset="2"/>
              <a:buNone/>
              <a:tabLst>
                <a:tab pos="457200" algn="l"/>
              </a:tabLst>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rPr>
              <a:t>The catalogue search tool allows you to search the datasets available from the UKDS. </a:t>
            </a:r>
          </a:p>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rPr>
              <a:t>You can enter relevant search terms, search for particular datasets by name or study number. </a:t>
            </a:r>
          </a:p>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rPr>
              <a:t>You can also use the filters down the left-hand side to further refine your search.  </a:t>
            </a: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7AE8EBB-783B-FA02-DD40-48285930EEC1}"/>
              </a:ext>
            </a:extLst>
          </p:cNvPr>
          <p:cNvSpPr>
            <a:spLocks noGrp="1"/>
          </p:cNvSpPr>
          <p:nvPr>
            <p:ph type="sldNum" sz="quarter" idx="5"/>
          </p:nvPr>
        </p:nvSpPr>
        <p:spPr/>
        <p:txBody>
          <a:bodyPr/>
          <a:lstStyle/>
          <a:p>
            <a:fld id="{95D74495-12D2-6A47-A762-3590D56449EA}" type="slidenum">
              <a:rPr lang="en-US" smtClean="0"/>
              <a:t>7</a:t>
            </a:fld>
            <a:endParaRPr lang="en-US"/>
          </a:p>
        </p:txBody>
      </p:sp>
    </p:spTree>
    <p:extLst>
      <p:ext uri="{BB962C8B-B14F-4D97-AF65-F5344CB8AC3E}">
        <p14:creationId xmlns:p14="http://schemas.microsoft.com/office/powerpoint/2010/main" val="235650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16175-EBC1-BA61-69F6-A4C174666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030A1-3284-5F4F-2C72-FD0BD721E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383D7-445F-9C07-3C12-5299423C8F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But you may also want to browse, which theme being the first browsing option presented to you. One of the top themes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There are more themes if you scroll down… But if you KEEP scrolling down you find…</a:t>
            </a:r>
            <a:endParaRPr lang="en-GB" b="0" dirty="0">
              <a:effectLst/>
            </a:endParaRPr>
          </a:p>
          <a:p>
            <a:endParaRPr lang="en-GB" dirty="0"/>
          </a:p>
        </p:txBody>
      </p:sp>
      <p:sp>
        <p:nvSpPr>
          <p:cNvPr id="4" name="Slide Number Placeholder 3">
            <a:extLst>
              <a:ext uri="{FF2B5EF4-FFF2-40B4-BE49-F238E27FC236}">
                <a16:creationId xmlns:a16="http://schemas.microsoft.com/office/drawing/2014/main" id="{04F00B3A-469E-8B63-ADE5-9F9E69B760F9}"/>
              </a:ext>
            </a:extLst>
          </p:cNvPr>
          <p:cNvSpPr>
            <a:spLocks noGrp="1"/>
          </p:cNvSpPr>
          <p:nvPr>
            <p:ph type="sldNum" sz="quarter" idx="5"/>
          </p:nvPr>
        </p:nvSpPr>
        <p:spPr/>
        <p:txBody>
          <a:bodyPr/>
          <a:lstStyle/>
          <a:p>
            <a:fld id="{95D74495-12D2-6A47-A762-3590D56449EA}" type="slidenum">
              <a:rPr lang="en-US" smtClean="0"/>
              <a:t>8</a:t>
            </a:fld>
            <a:endParaRPr lang="en-US"/>
          </a:p>
        </p:txBody>
      </p:sp>
    </p:spTree>
    <p:extLst>
      <p:ext uri="{BB962C8B-B14F-4D97-AF65-F5344CB8AC3E}">
        <p14:creationId xmlns:p14="http://schemas.microsoft.com/office/powerpoint/2010/main" val="351093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2BF0-A608-0A21-2D59-6C22D8BF9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1E880-1897-708E-226A-51E9A2DB8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EE909-2080-B639-CB51-431849C05E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You can also browse by data type. Keep scrolling down EVEN more to …</a:t>
            </a:r>
            <a:endParaRPr lang="en-GB" b="0" dirty="0">
              <a:effectLst/>
            </a:endParaRPr>
          </a:p>
          <a:p>
            <a:endParaRPr lang="en-GB" dirty="0"/>
          </a:p>
        </p:txBody>
      </p:sp>
      <p:sp>
        <p:nvSpPr>
          <p:cNvPr id="4" name="Slide Number Placeholder 3">
            <a:extLst>
              <a:ext uri="{FF2B5EF4-FFF2-40B4-BE49-F238E27FC236}">
                <a16:creationId xmlns:a16="http://schemas.microsoft.com/office/drawing/2014/main" id="{FCBAC00D-945E-739B-6884-213B805B2C32}"/>
              </a:ext>
            </a:extLst>
          </p:cNvPr>
          <p:cNvSpPr>
            <a:spLocks noGrp="1"/>
          </p:cNvSpPr>
          <p:nvPr>
            <p:ph type="sldNum" sz="quarter" idx="5"/>
          </p:nvPr>
        </p:nvSpPr>
        <p:spPr/>
        <p:txBody>
          <a:bodyPr/>
          <a:lstStyle/>
          <a:p>
            <a:fld id="{95D74495-12D2-6A47-A762-3590D56449EA}" type="slidenum">
              <a:rPr lang="en-US" smtClean="0"/>
              <a:t>9</a:t>
            </a:fld>
            <a:endParaRPr lang="en-US"/>
          </a:p>
        </p:txBody>
      </p:sp>
    </p:spTree>
    <p:extLst>
      <p:ext uri="{BB962C8B-B14F-4D97-AF65-F5344CB8AC3E}">
        <p14:creationId xmlns:p14="http://schemas.microsoft.com/office/powerpoint/2010/main" val="453214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dirty="0"/>
              <a:t>Click to edit Master title style w/ image</a:t>
            </a:r>
            <a:endParaRPr lang="en-US" dirty="0"/>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20/05/2024</a:t>
            </a:fld>
            <a:endParaRPr lang="en-US" dirty="0"/>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5653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20/05/2024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403105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20/05/2024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7367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20/05/2024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228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257843"/>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257843"/>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275678"/>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50193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264220"/>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264220"/>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264220"/>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0824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261755"/>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243612"/>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243612"/>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160475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20/05/2024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5656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20/05/2024</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30232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20/05/2024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77126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20/05/2024</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2661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20/05/2024</a:t>
            </a:fld>
            <a:endParaRPr lang="en-US" dirty="0"/>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759562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a:p>
            <a:endParaRPr lang="en-US" dirty="0"/>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20/05/2024</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9147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20/05/2024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2462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20/05/2024</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67001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20/05/2024</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3574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20/05/2024</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6819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6F1F8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4400" b="0" i="0">
                <a:solidFill>
                  <a:srgbClr val="6F1F82"/>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p:txBody>
          <a:bodyPr lIns="0" tIns="0" rIns="0" bIns="0"/>
          <a:lstStyle>
            <a:lvl1pPr>
              <a:defRPr sz="1200" b="0" i="0">
                <a:solidFill>
                  <a:srgbClr val="565C58"/>
                </a:solidFill>
                <a:latin typeface="Arial MT"/>
                <a:cs typeface="Arial MT"/>
              </a:defRPr>
            </a:lvl1pPr>
          </a:lstStyle>
          <a:p>
            <a:pPr marL="48895">
              <a:lnSpc>
                <a:spcPts val="1425"/>
              </a:lnSpc>
            </a:pPr>
            <a:fld id="{81D60167-4931-47E6-BA6A-407CBD079E47}" type="slidenum">
              <a:rPr dirty="0"/>
              <a:t>‹#›</a:t>
            </a:fld>
            <a:endParaRPr dirty="0"/>
          </a:p>
        </p:txBody>
      </p:sp>
    </p:spTree>
    <p:extLst>
      <p:ext uri="{BB962C8B-B14F-4D97-AF65-F5344CB8AC3E}">
        <p14:creationId xmlns:p14="http://schemas.microsoft.com/office/powerpoint/2010/main" val="353943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a:t>Click to edit Master title style w/ image</a:t>
            </a:r>
            <a:endParaRPr lang="en-US"/>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20/05/2024</a:t>
            </a:fld>
            <a:endParaRPr lang="en-US"/>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879297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20/05/2024</a:t>
            </a:fld>
            <a:endParaRPr lang="en-US"/>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838580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9977438" cy="3052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20/05/2024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917889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8843682" cy="3961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20/05/2024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347753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13409"/>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24001"/>
            <a:ext cx="9977438" cy="32209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20/05/2024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042561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9977438" cy="41378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20/05/2024</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2138476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the icon to add and edit charts. Use suitable brand </a:t>
            </a:r>
            <a:r>
              <a:rPr lang="en-US" err="1"/>
              <a:t>colours</a:t>
            </a:r>
            <a:r>
              <a:rPr lang="en-US"/>
              <a:t> to change the chart’s appearance.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a:p>
            <a:endParaRPr lang="en-US"/>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20/05/2024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45423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icon to design your table.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20/05/2024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324089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20/05/2024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a:p>
        </p:txBody>
      </p:sp>
    </p:spTree>
    <p:extLst>
      <p:ext uri="{BB962C8B-B14F-4D97-AF65-F5344CB8AC3E}">
        <p14:creationId xmlns:p14="http://schemas.microsoft.com/office/powerpoint/2010/main" val="3924095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090117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2473282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330784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670874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257843"/>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257843"/>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275678"/>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74149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264220"/>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264220"/>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264220"/>
            <a:ext cx="7236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06827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48713"/>
            <a:ext cx="8843682" cy="406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20/05/2024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3280349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261755"/>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243612"/>
            <a:ext cx="7236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243612"/>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20/05/2024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5782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20/05/2024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559425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20/05/2024</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595561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20/05/2024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Tree>
    <p:extLst>
      <p:ext uri="{BB962C8B-B14F-4D97-AF65-F5344CB8AC3E}">
        <p14:creationId xmlns:p14="http://schemas.microsoft.com/office/powerpoint/2010/main" val="2313280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20/05/2024</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073757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a:p>
            <a:endParaRPr lang="en-US"/>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20/05/2024</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52277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20/05/2024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33691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20/05/2024</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24031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20/05/2024</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04330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20/05/2024</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14850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40477"/>
            <a:ext cx="9977438" cy="42578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20/05/2024</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3918423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13" name="Picture 12" descr="&quot; &quot;">
            <a:extLst>
              <a:ext uri="{FF2B5EF4-FFF2-40B4-BE49-F238E27FC236}">
                <a16:creationId xmlns:a16="http://schemas.microsoft.com/office/drawing/2014/main" id="{130685FF-8861-7240-BA53-FA31C6C9C27B}"/>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20/05/2024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0" name="Title 1">
            <a:extLst>
              <a:ext uri="{FF2B5EF4-FFF2-40B4-BE49-F238E27FC236}">
                <a16:creationId xmlns:a16="http://schemas.microsoft.com/office/drawing/2014/main" id="{0CBA2EDF-5ADA-2A43-803A-5C04DEC2ACCE}"/>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Tree>
    <p:extLst>
      <p:ext uri="{BB962C8B-B14F-4D97-AF65-F5344CB8AC3E}">
        <p14:creationId xmlns:p14="http://schemas.microsoft.com/office/powerpoint/2010/main" val="75763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dirty="0"/>
              <a:t>Click to edit Master title style</a:t>
            </a:r>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the icon to add and edit charts. Use suitable brand </a:t>
            </a:r>
            <a:r>
              <a:rPr lang="en-US" dirty="0" err="1"/>
              <a:t>colours</a:t>
            </a:r>
            <a:r>
              <a:rPr lang="en-US" dirty="0"/>
              <a:t> to change the chart’s appearance.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a:p>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20/05/2024</a:t>
            </a:fld>
            <a:endParaRPr lang="en-US" dirty="0"/>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dirty="0"/>
          </a:p>
        </p:txBody>
      </p:sp>
    </p:spTree>
    <p:extLst>
      <p:ext uri="{BB962C8B-B14F-4D97-AF65-F5344CB8AC3E}">
        <p14:creationId xmlns:p14="http://schemas.microsoft.com/office/powerpoint/2010/main" val="43274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icon to design your table.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20/05/2024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6935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20/05/2024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dirty="0"/>
          </a:p>
        </p:txBody>
      </p:sp>
    </p:spTree>
    <p:extLst>
      <p:ext uri="{BB962C8B-B14F-4D97-AF65-F5344CB8AC3E}">
        <p14:creationId xmlns:p14="http://schemas.microsoft.com/office/powerpoint/2010/main" val="9283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20/05/2024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170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20/05/2024</a:t>
            </a:fld>
            <a:endParaRPr lang="en-US" dirty="0"/>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dirty="0"/>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dirty="0"/>
          </a:p>
        </p:txBody>
      </p:sp>
    </p:spTree>
    <p:extLst>
      <p:ext uri="{BB962C8B-B14F-4D97-AF65-F5344CB8AC3E}">
        <p14:creationId xmlns:p14="http://schemas.microsoft.com/office/powerpoint/2010/main" val="344337512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12" r:id="rId3"/>
    <p:sldLayoutId id="2147483713" r:id="rId4"/>
    <p:sldLayoutId id="2147483714" r:id="rId5"/>
    <p:sldLayoutId id="2147483677" r:id="rId6"/>
    <p:sldLayoutId id="2147483669" r:id="rId7"/>
    <p:sldLayoutId id="2147483715" r:id="rId8"/>
    <p:sldLayoutId id="2147483665" r:id="rId9"/>
    <p:sldLayoutId id="2147483702" r:id="rId10"/>
    <p:sldLayoutId id="2147483680" r:id="rId11"/>
    <p:sldLayoutId id="2147483706" r:id="rId12"/>
    <p:sldLayoutId id="2147483671" r:id="rId13"/>
    <p:sldLayoutId id="2147483673" r:id="rId14"/>
    <p:sldLayoutId id="2147483692" r:id="rId15"/>
    <p:sldLayoutId id="2147483652" r:id="rId16"/>
    <p:sldLayoutId id="2147483653" r:id="rId17"/>
    <p:sldLayoutId id="2147483654" r:id="rId18"/>
    <p:sldLayoutId id="2147483655" r:id="rId19"/>
    <p:sldLayoutId id="2147483657" r:id="rId20"/>
    <p:sldLayoutId id="2147483670" r:id="rId21"/>
    <p:sldLayoutId id="2147483678" r:id="rId22"/>
    <p:sldLayoutId id="2147483658" r:id="rId23"/>
    <p:sldLayoutId id="2147483745" r:id="rId24"/>
    <p:sldLayoutId id="2147483742"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20/05/2024</a:t>
            </a:fld>
            <a:endParaRPr lang="en-US"/>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a:p>
        </p:txBody>
      </p:sp>
    </p:spTree>
    <p:extLst>
      <p:ext uri="{BB962C8B-B14F-4D97-AF65-F5344CB8AC3E}">
        <p14:creationId xmlns:p14="http://schemas.microsoft.com/office/powerpoint/2010/main" val="10657975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hyperlink" Target="https://safepodnetwork.ac.u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alle.bloom@manchester.ac.uk"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5738-9D13-1354-7A5A-F198E944AE33}"/>
              </a:ext>
            </a:extLst>
          </p:cNvPr>
          <p:cNvSpPr>
            <a:spLocks noGrp="1"/>
          </p:cNvSpPr>
          <p:nvPr>
            <p:ph type="title"/>
          </p:nvPr>
        </p:nvSpPr>
        <p:spPr>
          <a:xfrm>
            <a:off x="831851" y="1209041"/>
            <a:ext cx="5264150" cy="695960"/>
          </a:xfrm>
        </p:spPr>
        <p:txBody>
          <a:bodyPr/>
          <a:lstStyle/>
          <a:p>
            <a:r>
              <a:rPr lang="en-GB" dirty="0"/>
              <a:t>Introduction</a:t>
            </a:r>
          </a:p>
        </p:txBody>
      </p:sp>
      <p:sp>
        <p:nvSpPr>
          <p:cNvPr id="12" name="Text Placeholder 2">
            <a:extLst>
              <a:ext uri="{FF2B5EF4-FFF2-40B4-BE49-F238E27FC236}">
                <a16:creationId xmlns:a16="http://schemas.microsoft.com/office/drawing/2014/main" id="{42DAC0BB-1710-C8E8-6F11-B7AEC17D7319}"/>
              </a:ext>
            </a:extLst>
          </p:cNvPr>
          <p:cNvSpPr txBox="1">
            <a:spLocks/>
          </p:cNvSpPr>
          <p:nvPr/>
        </p:nvSpPr>
        <p:spPr>
          <a:xfrm>
            <a:off x="838200" y="2081048"/>
            <a:ext cx="9977438" cy="3717324"/>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t>What is the UK Data Service? </a:t>
            </a:r>
          </a:p>
          <a:p>
            <a:r>
              <a:rPr lang="en-GB" dirty="0"/>
              <a:t>What data are available?</a:t>
            </a:r>
          </a:p>
          <a:p>
            <a:r>
              <a:rPr lang="en-GB" dirty="0"/>
              <a:t>How to find and access this data </a:t>
            </a:r>
          </a:p>
        </p:txBody>
      </p:sp>
      <p:pic>
        <p:nvPicPr>
          <p:cNvPr id="6" name="Picture 5">
            <a:extLst>
              <a:ext uri="{FF2B5EF4-FFF2-40B4-BE49-F238E27FC236}">
                <a16:creationId xmlns:a16="http://schemas.microsoft.com/office/drawing/2014/main" id="{C4C3EE64-0676-4E7F-C89D-BFF77C8FDB78}"/>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r="9673"/>
          <a:stretch/>
        </p:blipFill>
        <p:spPr>
          <a:xfrm>
            <a:off x="8077200" y="0"/>
            <a:ext cx="4114800" cy="6858000"/>
          </a:xfrm>
          <a:prstGeom prst="rect">
            <a:avLst/>
          </a:prstGeom>
        </p:spPr>
      </p:pic>
      <p:sp>
        <p:nvSpPr>
          <p:cNvPr id="10" name="Rectangle 9"/>
          <p:cNvSpPr/>
          <p:nvPr/>
        </p:nvSpPr>
        <p:spPr>
          <a:xfrm>
            <a:off x="1208069" y="6479114"/>
            <a:ext cx="6690633"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02082"/>
                </a:solidFill>
                <a:effectLst/>
                <a:uLnTx/>
                <a:uFillTx/>
                <a:latin typeface="Arial"/>
                <a:ea typeface="+mn-ea"/>
                <a:cs typeface="+mn-cs"/>
              </a:rPr>
              <a:t>Copyright © 2023 UK Data Service. Created by UK Data Service, University of Manchester</a:t>
            </a:r>
          </a:p>
        </p:txBody>
      </p:sp>
      <p:sp>
        <p:nvSpPr>
          <p:cNvPr id="3" name="Slide Number Placeholder 2">
            <a:extLst>
              <a:ext uri="{FF2B5EF4-FFF2-40B4-BE49-F238E27FC236}">
                <a16:creationId xmlns:a16="http://schemas.microsoft.com/office/drawing/2014/main" id="{89B40B0B-BDD4-934E-8690-7D00D9EAE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687C5-7511-7743-B429-3BDBE272F28B}" type="slidenum">
              <a:rPr kumimoji="0" lang="en-US" sz="1200" b="0" i="0" u="none" strike="noStrike" kern="1200" cap="none" spc="0" normalizeH="0" baseline="0" noProof="0" smtClean="0">
                <a:ln>
                  <a:noFill/>
                </a:ln>
                <a:solidFill>
                  <a:srgbClr val="212322">
                    <a:lumMod val="75000"/>
                    <a:lumOff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212322">
                  <a:lumMod val="75000"/>
                  <a:lumOff val="25000"/>
                </a:srgbClr>
              </a:solidFill>
              <a:effectLst/>
              <a:uLnTx/>
              <a:uFillTx/>
              <a:latin typeface="Arial"/>
              <a:ea typeface="+mn-ea"/>
              <a:cs typeface="+mn-cs"/>
            </a:endParaRPr>
          </a:p>
        </p:txBody>
      </p:sp>
    </p:spTree>
    <p:extLst>
      <p:ext uri="{BB962C8B-B14F-4D97-AF65-F5344CB8AC3E}">
        <p14:creationId xmlns:p14="http://schemas.microsoft.com/office/powerpoint/2010/main" val="384145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71A9-98DB-F342-7067-1D277485F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440DD-C099-79DB-F313-865B2C974CDC}"/>
              </a:ext>
            </a:extLst>
          </p:cNvPr>
          <p:cNvSpPr>
            <a:spLocks noGrp="1"/>
          </p:cNvSpPr>
          <p:nvPr>
            <p:ph type="title"/>
          </p:nvPr>
        </p:nvSpPr>
        <p:spPr/>
        <p:txBody>
          <a:bodyPr/>
          <a:lstStyle/>
          <a:p>
            <a:r>
              <a:rPr lang="en-GB" dirty="0"/>
              <a:t>Browse teaching datasets</a:t>
            </a:r>
            <a:endParaRPr lang="en-GB" dirty="0">
              <a:solidFill>
                <a:schemeClr val="bg1"/>
              </a:solidFill>
            </a:endParaRPr>
          </a:p>
        </p:txBody>
      </p:sp>
      <p:pic>
        <p:nvPicPr>
          <p:cNvPr id="8" name="Picture 7" descr="A screenshot of the UKDS website as it appears when you click to &quot;browse data&quot; and scroll down to browse teaching data sets or to browse by general features. ">
            <a:extLst>
              <a:ext uri="{FF2B5EF4-FFF2-40B4-BE49-F238E27FC236}">
                <a16:creationId xmlns:a16="http://schemas.microsoft.com/office/drawing/2014/main" id="{01769DDD-9B84-97AE-EC08-965202C9DFB0}"/>
              </a:ext>
            </a:extLst>
          </p:cNvPr>
          <p:cNvPicPr>
            <a:picLocks noChangeAspect="1"/>
          </p:cNvPicPr>
          <p:nvPr/>
        </p:nvPicPr>
        <p:blipFill>
          <a:blip r:embed="rId3"/>
          <a:srcRect/>
          <a:stretch/>
        </p:blipFill>
        <p:spPr>
          <a:xfrm>
            <a:off x="1404163" y="1243269"/>
            <a:ext cx="7698154" cy="5274955"/>
          </a:xfrm>
          <a:prstGeom prst="rect">
            <a:avLst/>
          </a:prstGeom>
        </p:spPr>
      </p:pic>
      <p:sp>
        <p:nvSpPr>
          <p:cNvPr id="4" name="Slide Number Placeholder 3">
            <a:extLst>
              <a:ext uri="{FF2B5EF4-FFF2-40B4-BE49-F238E27FC236}">
                <a16:creationId xmlns:a16="http://schemas.microsoft.com/office/drawing/2014/main" id="{189CA0B3-1152-83BA-5F6D-6FA4E1843ECA}"/>
              </a:ext>
            </a:extLst>
          </p:cNvPr>
          <p:cNvSpPr>
            <a:spLocks noGrp="1"/>
          </p:cNvSpPr>
          <p:nvPr>
            <p:ph type="sldNum" sz="quarter" idx="12"/>
          </p:nvPr>
        </p:nvSpPr>
        <p:spPr/>
        <p:txBody>
          <a:bodyPr/>
          <a:lstStyle/>
          <a:p>
            <a:fld id="{016687C5-7511-7743-B429-3BDBE272F28B}" type="slidenum">
              <a:rPr lang="en-US" smtClean="0"/>
              <a:t>10</a:t>
            </a:fld>
            <a:endParaRPr lang="en-US"/>
          </a:p>
        </p:txBody>
      </p:sp>
      <p:sp>
        <p:nvSpPr>
          <p:cNvPr id="3" name="Rectangle: Rounded Corners 2">
            <a:extLst>
              <a:ext uri="{FF2B5EF4-FFF2-40B4-BE49-F238E27FC236}">
                <a16:creationId xmlns:a16="http://schemas.microsoft.com/office/drawing/2014/main" id="{1611CDB7-2692-4940-BAE2-6E3B5400CDF1}"/>
              </a:ext>
              <a:ext uri="{C183D7F6-B498-43B3-948B-1728B52AA6E4}">
                <adec:decorative xmlns:adec="http://schemas.microsoft.com/office/drawing/2017/decorative" val="1"/>
              </a:ext>
            </a:extLst>
          </p:cNvPr>
          <p:cNvSpPr/>
          <p:nvPr/>
        </p:nvSpPr>
        <p:spPr>
          <a:xfrm>
            <a:off x="2285998" y="2176570"/>
            <a:ext cx="1618737" cy="455420"/>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D91D4D4F-26CD-FB71-39F6-57350800F956}"/>
              </a:ext>
              <a:ext uri="{C183D7F6-B498-43B3-948B-1728B52AA6E4}">
                <adec:decorative xmlns:adec="http://schemas.microsoft.com/office/drawing/2017/decorative" val="1"/>
              </a:ext>
            </a:extLst>
          </p:cNvPr>
          <p:cNvSpPr/>
          <p:nvPr/>
        </p:nvSpPr>
        <p:spPr>
          <a:xfrm>
            <a:off x="2314832" y="4800323"/>
            <a:ext cx="1725827" cy="455420"/>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0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9ADA2-D19F-5B34-8DFC-A14C99348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A7EC9-56DA-8988-B868-5214BCC280AC}"/>
              </a:ext>
            </a:extLst>
          </p:cNvPr>
          <p:cNvSpPr>
            <a:spLocks noGrp="1"/>
          </p:cNvSpPr>
          <p:nvPr>
            <p:ph type="title"/>
          </p:nvPr>
        </p:nvSpPr>
        <p:spPr/>
        <p:txBody>
          <a:bodyPr/>
          <a:lstStyle/>
          <a:p>
            <a:r>
              <a:rPr lang="en-GB" dirty="0"/>
              <a:t>Variable and Question Bank</a:t>
            </a:r>
            <a:endParaRPr lang="en-GB" dirty="0">
              <a:solidFill>
                <a:schemeClr val="bg1"/>
              </a:solidFill>
            </a:endParaRPr>
          </a:p>
        </p:txBody>
      </p:sp>
      <p:pic>
        <p:nvPicPr>
          <p:cNvPr id="8" name="Picture 7" descr="A screenshot of the UKDS variable and question bank search tool.">
            <a:extLst>
              <a:ext uri="{FF2B5EF4-FFF2-40B4-BE49-F238E27FC236}">
                <a16:creationId xmlns:a16="http://schemas.microsoft.com/office/drawing/2014/main" id="{CFAEF1D9-3E89-8420-AB4B-F2F65A6DFFF2}"/>
              </a:ext>
            </a:extLst>
          </p:cNvPr>
          <p:cNvPicPr>
            <a:picLocks noChangeAspect="1"/>
          </p:cNvPicPr>
          <p:nvPr/>
        </p:nvPicPr>
        <p:blipFill>
          <a:blip r:embed="rId3"/>
          <a:srcRect/>
          <a:stretch/>
        </p:blipFill>
        <p:spPr>
          <a:xfrm>
            <a:off x="1560260" y="1243269"/>
            <a:ext cx="7385959" cy="5274955"/>
          </a:xfrm>
          <a:prstGeom prst="rect">
            <a:avLst/>
          </a:prstGeom>
        </p:spPr>
      </p:pic>
      <p:sp>
        <p:nvSpPr>
          <p:cNvPr id="4" name="Slide Number Placeholder 3">
            <a:extLst>
              <a:ext uri="{FF2B5EF4-FFF2-40B4-BE49-F238E27FC236}">
                <a16:creationId xmlns:a16="http://schemas.microsoft.com/office/drawing/2014/main" id="{EC837A1F-8795-234C-1407-44BFA1169EC4}"/>
              </a:ext>
            </a:extLst>
          </p:cNvPr>
          <p:cNvSpPr>
            <a:spLocks noGrp="1"/>
          </p:cNvSpPr>
          <p:nvPr>
            <p:ph type="sldNum" sz="quarter" idx="12"/>
          </p:nvPr>
        </p:nvSpPr>
        <p:spPr/>
        <p:txBody>
          <a:bodyPr/>
          <a:lstStyle/>
          <a:p>
            <a:fld id="{016687C5-7511-7743-B429-3BDBE272F28B}" type="slidenum">
              <a:rPr lang="en-US" smtClean="0"/>
              <a:t>11</a:t>
            </a:fld>
            <a:endParaRPr lang="en-US"/>
          </a:p>
        </p:txBody>
      </p:sp>
      <p:sp>
        <p:nvSpPr>
          <p:cNvPr id="3" name="Rectangle: Rounded Corners 2">
            <a:extLst>
              <a:ext uri="{FF2B5EF4-FFF2-40B4-BE49-F238E27FC236}">
                <a16:creationId xmlns:a16="http://schemas.microsoft.com/office/drawing/2014/main" id="{31FE8557-F7B7-ECBF-FCAA-64D0778665B6}"/>
              </a:ext>
              <a:ext uri="{C183D7F6-B498-43B3-948B-1728B52AA6E4}">
                <adec:decorative xmlns:adec="http://schemas.microsoft.com/office/drawing/2017/decorative" val="1"/>
              </a:ext>
            </a:extLst>
          </p:cNvPr>
          <p:cNvSpPr/>
          <p:nvPr/>
        </p:nvSpPr>
        <p:spPr>
          <a:xfrm>
            <a:off x="4762986" y="2990334"/>
            <a:ext cx="3330689" cy="345989"/>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76551952-638E-CF81-1BE0-28BD31A572B7}"/>
              </a:ext>
              <a:ext uri="{C183D7F6-B498-43B3-948B-1728B52AA6E4}">
                <adec:decorative xmlns:adec="http://schemas.microsoft.com/office/drawing/2017/decorative" val="1"/>
              </a:ext>
            </a:extLst>
          </p:cNvPr>
          <p:cNvSpPr/>
          <p:nvPr/>
        </p:nvSpPr>
        <p:spPr>
          <a:xfrm>
            <a:off x="2458384" y="3175686"/>
            <a:ext cx="2200114" cy="2261286"/>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017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CF96-BDDF-0B00-1885-9140B7A2D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C0FC7-14DE-C59C-F36C-F4F813961EAA}"/>
              </a:ext>
            </a:extLst>
          </p:cNvPr>
          <p:cNvSpPr>
            <a:spLocks noGrp="1"/>
          </p:cNvSpPr>
          <p:nvPr>
            <p:ph type="title"/>
          </p:nvPr>
        </p:nvSpPr>
        <p:spPr/>
        <p:txBody>
          <a:bodyPr/>
          <a:lstStyle/>
          <a:p>
            <a:r>
              <a:rPr lang="en-GB" dirty="0" err="1"/>
              <a:t>Qualibank</a:t>
            </a:r>
            <a:endParaRPr lang="en-GB" dirty="0">
              <a:solidFill>
                <a:schemeClr val="bg1"/>
              </a:solidFill>
            </a:endParaRPr>
          </a:p>
        </p:txBody>
      </p:sp>
      <p:pic>
        <p:nvPicPr>
          <p:cNvPr id="8" name="Picture 7" descr="A screenshot of the UKDS qualibank search tool.">
            <a:extLst>
              <a:ext uri="{FF2B5EF4-FFF2-40B4-BE49-F238E27FC236}">
                <a16:creationId xmlns:a16="http://schemas.microsoft.com/office/drawing/2014/main" id="{4BC34F21-9CB1-9E42-929A-4720F191E181}"/>
              </a:ext>
            </a:extLst>
          </p:cNvPr>
          <p:cNvPicPr>
            <a:picLocks noChangeAspect="1"/>
          </p:cNvPicPr>
          <p:nvPr/>
        </p:nvPicPr>
        <p:blipFill>
          <a:blip r:embed="rId3"/>
          <a:srcRect/>
          <a:stretch/>
        </p:blipFill>
        <p:spPr>
          <a:xfrm>
            <a:off x="1560260" y="1381069"/>
            <a:ext cx="7385959" cy="4999355"/>
          </a:xfrm>
          <a:prstGeom prst="rect">
            <a:avLst/>
          </a:prstGeom>
        </p:spPr>
      </p:pic>
      <p:sp>
        <p:nvSpPr>
          <p:cNvPr id="4" name="Slide Number Placeholder 3">
            <a:extLst>
              <a:ext uri="{FF2B5EF4-FFF2-40B4-BE49-F238E27FC236}">
                <a16:creationId xmlns:a16="http://schemas.microsoft.com/office/drawing/2014/main" id="{EE664D39-11F4-B99E-B1BF-206C194BD31C}"/>
              </a:ext>
            </a:extLst>
          </p:cNvPr>
          <p:cNvSpPr>
            <a:spLocks noGrp="1"/>
          </p:cNvSpPr>
          <p:nvPr>
            <p:ph type="sldNum" sz="quarter" idx="12"/>
          </p:nvPr>
        </p:nvSpPr>
        <p:spPr/>
        <p:txBody>
          <a:bodyPr/>
          <a:lstStyle/>
          <a:p>
            <a:fld id="{016687C5-7511-7743-B429-3BDBE272F28B}" type="slidenum">
              <a:rPr lang="en-US" smtClean="0"/>
              <a:t>12</a:t>
            </a:fld>
            <a:endParaRPr lang="en-US"/>
          </a:p>
        </p:txBody>
      </p:sp>
      <p:sp>
        <p:nvSpPr>
          <p:cNvPr id="3" name="Rectangle: Rounded Corners 2">
            <a:extLst>
              <a:ext uri="{FF2B5EF4-FFF2-40B4-BE49-F238E27FC236}">
                <a16:creationId xmlns:a16="http://schemas.microsoft.com/office/drawing/2014/main" id="{F2BA179A-4F71-83F1-2929-613ECE016E04}"/>
              </a:ext>
              <a:ext uri="{C183D7F6-B498-43B3-948B-1728B52AA6E4}">
                <adec:decorative xmlns:adec="http://schemas.microsoft.com/office/drawing/2017/decorative" val="1"/>
              </a:ext>
            </a:extLst>
          </p:cNvPr>
          <p:cNvSpPr/>
          <p:nvPr/>
        </p:nvSpPr>
        <p:spPr>
          <a:xfrm>
            <a:off x="2483706" y="3129816"/>
            <a:ext cx="1989437" cy="2443081"/>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139A221C-BF7A-B312-1776-288E5B6519D7}"/>
              </a:ext>
              <a:ext uri="{C183D7F6-B498-43B3-948B-1728B52AA6E4}">
                <adec:decorative xmlns:adec="http://schemas.microsoft.com/office/drawing/2017/decorative" val="1"/>
              </a:ext>
            </a:extLst>
          </p:cNvPr>
          <p:cNvSpPr/>
          <p:nvPr/>
        </p:nvSpPr>
        <p:spPr>
          <a:xfrm>
            <a:off x="4473143" y="3029169"/>
            <a:ext cx="3484608" cy="294799"/>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64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31D11-2EA7-5373-1CAA-53140A1F9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AFC29-873D-0970-A615-7C3C264A279D}"/>
              </a:ext>
            </a:extLst>
          </p:cNvPr>
          <p:cNvSpPr>
            <a:spLocks noGrp="1"/>
          </p:cNvSpPr>
          <p:nvPr>
            <p:ph type="title"/>
          </p:nvPr>
        </p:nvSpPr>
        <p:spPr/>
        <p:txBody>
          <a:bodyPr/>
          <a:lstStyle/>
          <a:p>
            <a:r>
              <a:rPr lang="en-GB" dirty="0"/>
              <a:t>HASSET</a:t>
            </a:r>
            <a:endParaRPr lang="en-GB" dirty="0">
              <a:solidFill>
                <a:schemeClr val="bg1"/>
              </a:solidFill>
            </a:endParaRPr>
          </a:p>
        </p:txBody>
      </p:sp>
      <p:pic>
        <p:nvPicPr>
          <p:cNvPr id="8" name="Picture 7" descr="A screenshot of the UKDS HASSET thesaurus search tool as seen from the hierarchy tab. ">
            <a:extLst>
              <a:ext uri="{FF2B5EF4-FFF2-40B4-BE49-F238E27FC236}">
                <a16:creationId xmlns:a16="http://schemas.microsoft.com/office/drawing/2014/main" id="{071B6E46-D022-409E-122A-BA307FE5B838}"/>
              </a:ext>
            </a:extLst>
          </p:cNvPr>
          <p:cNvPicPr>
            <a:picLocks noChangeAspect="1"/>
          </p:cNvPicPr>
          <p:nvPr/>
        </p:nvPicPr>
        <p:blipFill>
          <a:blip r:embed="rId3"/>
          <a:srcRect/>
          <a:stretch/>
        </p:blipFill>
        <p:spPr>
          <a:xfrm>
            <a:off x="1717171" y="1568896"/>
            <a:ext cx="7072137" cy="4623700"/>
          </a:xfrm>
          <a:prstGeom prst="rect">
            <a:avLst/>
          </a:prstGeom>
        </p:spPr>
      </p:pic>
      <p:sp>
        <p:nvSpPr>
          <p:cNvPr id="4" name="Slide Number Placeholder 3">
            <a:extLst>
              <a:ext uri="{FF2B5EF4-FFF2-40B4-BE49-F238E27FC236}">
                <a16:creationId xmlns:a16="http://schemas.microsoft.com/office/drawing/2014/main" id="{5C5D11F4-3C3D-AC7E-CCED-075E3CB938F6}"/>
              </a:ext>
            </a:extLst>
          </p:cNvPr>
          <p:cNvSpPr>
            <a:spLocks noGrp="1"/>
          </p:cNvSpPr>
          <p:nvPr>
            <p:ph type="sldNum" sz="quarter" idx="12"/>
          </p:nvPr>
        </p:nvSpPr>
        <p:spPr/>
        <p:txBody>
          <a:bodyPr/>
          <a:lstStyle/>
          <a:p>
            <a:fld id="{016687C5-7511-7743-B429-3BDBE272F28B}" type="slidenum">
              <a:rPr lang="en-US" smtClean="0"/>
              <a:t>13</a:t>
            </a:fld>
            <a:endParaRPr lang="en-US"/>
          </a:p>
        </p:txBody>
      </p:sp>
      <p:sp>
        <p:nvSpPr>
          <p:cNvPr id="3" name="Rectangle: Rounded Corners 2">
            <a:extLst>
              <a:ext uri="{FF2B5EF4-FFF2-40B4-BE49-F238E27FC236}">
                <a16:creationId xmlns:a16="http://schemas.microsoft.com/office/drawing/2014/main" id="{C74001B5-19C5-AE5A-974E-34C42DAC9816}"/>
              </a:ext>
              <a:ext uri="{C183D7F6-B498-43B3-948B-1728B52AA6E4}">
                <adec:decorative xmlns:adec="http://schemas.microsoft.com/office/drawing/2017/decorative" val="1"/>
              </a:ext>
            </a:extLst>
          </p:cNvPr>
          <p:cNvSpPr/>
          <p:nvPr/>
        </p:nvSpPr>
        <p:spPr>
          <a:xfrm>
            <a:off x="2427560" y="3535342"/>
            <a:ext cx="1897305" cy="1530930"/>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67BD4CD5-953E-8DD8-013F-614832747B9A}"/>
              </a:ext>
              <a:ext uri="{C183D7F6-B498-43B3-948B-1728B52AA6E4}">
                <adec:decorative xmlns:adec="http://schemas.microsoft.com/office/drawing/2017/decorative" val="1"/>
              </a:ext>
            </a:extLst>
          </p:cNvPr>
          <p:cNvSpPr/>
          <p:nvPr/>
        </p:nvSpPr>
        <p:spPr>
          <a:xfrm>
            <a:off x="2427560" y="2780270"/>
            <a:ext cx="740310" cy="273118"/>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502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a:extLst>
              <a:ext uri="{C183D7F6-B498-43B3-948B-1728B52AA6E4}">
                <adec:decorative xmlns:adec="http://schemas.microsoft.com/office/drawing/2017/decorative" val="1"/>
              </a:ext>
            </a:extLst>
          </p:cNvPr>
          <p:cNvGrpSpPr/>
          <p:nvPr/>
        </p:nvGrpSpPr>
        <p:grpSpPr>
          <a:xfrm>
            <a:off x="832103" y="5032250"/>
            <a:ext cx="3798570" cy="1141730"/>
            <a:chOff x="832103" y="5032250"/>
            <a:chExt cx="3798570" cy="1141730"/>
          </a:xfrm>
          <a:solidFill>
            <a:srgbClr val="702082"/>
          </a:solidFill>
        </p:grpSpPr>
        <p:sp>
          <p:nvSpPr>
            <p:cNvPr id="33" name="object 33"/>
            <p:cNvSpPr/>
            <p:nvPr/>
          </p:nvSpPr>
          <p:spPr>
            <a:xfrm>
              <a:off x="838580" y="5038727"/>
              <a:ext cx="3785870" cy="1129030"/>
            </a:xfrm>
            <a:custGeom>
              <a:avLst/>
              <a:gdLst/>
              <a:ahLst/>
              <a:cxnLst/>
              <a:rect l="l" t="t" r="r" b="b"/>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p>
          </p:txBody>
        </p:sp>
        <p:sp>
          <p:nvSpPr>
            <p:cNvPr id="34" name="object 34"/>
            <p:cNvSpPr/>
            <p:nvPr/>
          </p:nvSpPr>
          <p:spPr>
            <a:xfrm>
              <a:off x="838580" y="5038727"/>
              <a:ext cx="3785870" cy="1129030"/>
            </a:xfrm>
            <a:custGeom>
              <a:avLst/>
              <a:gdLst/>
              <a:ahLst/>
              <a:cxnLst/>
              <a:rect l="l" t="t" r="r" b="b"/>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p>
          </p:txBody>
        </p:sp>
      </p:grpSp>
      <p:grpSp>
        <p:nvGrpSpPr>
          <p:cNvPr id="24" name="object 24">
            <a:extLst>
              <a:ext uri="{C183D7F6-B498-43B3-948B-1728B52AA6E4}">
                <adec:decorative xmlns:adec="http://schemas.microsoft.com/office/drawing/2017/decorative" val="1"/>
              </a:ext>
            </a:extLst>
          </p:cNvPr>
          <p:cNvGrpSpPr/>
          <p:nvPr/>
        </p:nvGrpSpPr>
        <p:grpSpPr>
          <a:xfrm>
            <a:off x="831913" y="3844103"/>
            <a:ext cx="3799204" cy="1143000"/>
            <a:chOff x="831913" y="3844103"/>
            <a:chExt cx="3799204" cy="1143000"/>
          </a:xfrm>
          <a:solidFill>
            <a:srgbClr val="702082"/>
          </a:solidFill>
        </p:grpSpPr>
        <p:sp>
          <p:nvSpPr>
            <p:cNvPr id="25" name="object 25"/>
            <p:cNvSpPr/>
            <p:nvPr/>
          </p:nvSpPr>
          <p:spPr>
            <a:xfrm>
              <a:off x="838580" y="3850770"/>
              <a:ext cx="3785870" cy="1129665"/>
            </a:xfrm>
            <a:custGeom>
              <a:avLst/>
              <a:gdLst/>
              <a:ahLst/>
              <a:cxnLst/>
              <a:rect l="l" t="t" r="r" b="b"/>
              <a:pathLst>
                <a:path w="3785870" h="1129664">
                  <a:moveTo>
                    <a:pt x="3597402" y="0"/>
                  </a:moveTo>
                  <a:lnTo>
                    <a:pt x="188214" y="0"/>
                  </a:lnTo>
                  <a:lnTo>
                    <a:pt x="138178" y="6723"/>
                  </a:lnTo>
                  <a:lnTo>
                    <a:pt x="93217" y="25696"/>
                  </a:lnTo>
                  <a:lnTo>
                    <a:pt x="55125" y="55125"/>
                  </a:lnTo>
                  <a:lnTo>
                    <a:pt x="25696" y="93217"/>
                  </a:lnTo>
                  <a:lnTo>
                    <a:pt x="6723" y="138178"/>
                  </a:lnTo>
                  <a:lnTo>
                    <a:pt x="0" y="188213"/>
                  </a:lnTo>
                  <a:lnTo>
                    <a:pt x="0" y="941057"/>
                  </a:lnTo>
                  <a:lnTo>
                    <a:pt x="6723" y="991093"/>
                  </a:lnTo>
                  <a:lnTo>
                    <a:pt x="25696" y="1036056"/>
                  </a:lnTo>
                  <a:lnTo>
                    <a:pt x="55125" y="1074151"/>
                  </a:lnTo>
                  <a:lnTo>
                    <a:pt x="93218" y="1103584"/>
                  </a:lnTo>
                  <a:lnTo>
                    <a:pt x="138178" y="1122559"/>
                  </a:lnTo>
                  <a:lnTo>
                    <a:pt x="188214" y="1129283"/>
                  </a:lnTo>
                  <a:lnTo>
                    <a:pt x="3597402" y="1129283"/>
                  </a:lnTo>
                  <a:lnTo>
                    <a:pt x="3647437" y="1122559"/>
                  </a:lnTo>
                  <a:lnTo>
                    <a:pt x="3692397" y="1103584"/>
                  </a:lnTo>
                  <a:lnTo>
                    <a:pt x="3730490" y="1074151"/>
                  </a:lnTo>
                  <a:lnTo>
                    <a:pt x="3759919" y="1036056"/>
                  </a:lnTo>
                  <a:lnTo>
                    <a:pt x="3778892" y="991093"/>
                  </a:lnTo>
                  <a:lnTo>
                    <a:pt x="3785616" y="941057"/>
                  </a:lnTo>
                  <a:lnTo>
                    <a:pt x="3785616" y="188213"/>
                  </a:lnTo>
                  <a:lnTo>
                    <a:pt x="3778892" y="138178"/>
                  </a:lnTo>
                  <a:lnTo>
                    <a:pt x="3759919" y="93217"/>
                  </a:lnTo>
                  <a:lnTo>
                    <a:pt x="3730490" y="55125"/>
                  </a:lnTo>
                  <a:lnTo>
                    <a:pt x="3692398" y="25696"/>
                  </a:lnTo>
                  <a:lnTo>
                    <a:pt x="3647437" y="6723"/>
                  </a:lnTo>
                  <a:lnTo>
                    <a:pt x="3597402" y="0"/>
                  </a:lnTo>
                  <a:close/>
                </a:path>
              </a:pathLst>
            </a:custGeom>
            <a:grpFill/>
          </p:spPr>
          <p:txBody>
            <a:bodyPr wrap="square" lIns="0" tIns="0" rIns="0" bIns="0" rtlCol="0"/>
            <a:lstStyle/>
            <a:p>
              <a:endParaRPr/>
            </a:p>
          </p:txBody>
        </p:sp>
        <p:sp>
          <p:nvSpPr>
            <p:cNvPr id="26" name="object 26"/>
            <p:cNvSpPr/>
            <p:nvPr/>
          </p:nvSpPr>
          <p:spPr>
            <a:xfrm>
              <a:off x="838580" y="3850770"/>
              <a:ext cx="3785870" cy="1129665"/>
            </a:xfrm>
            <a:custGeom>
              <a:avLst/>
              <a:gdLst/>
              <a:ahLst/>
              <a:cxnLst/>
              <a:rect l="l" t="t" r="r" b="b"/>
              <a:pathLst>
                <a:path w="3785870" h="1129664">
                  <a:moveTo>
                    <a:pt x="0" y="188213"/>
                  </a:moveTo>
                  <a:lnTo>
                    <a:pt x="6723" y="138178"/>
                  </a:lnTo>
                  <a:lnTo>
                    <a:pt x="25696" y="93217"/>
                  </a:lnTo>
                  <a:lnTo>
                    <a:pt x="55125" y="55125"/>
                  </a:lnTo>
                  <a:lnTo>
                    <a:pt x="93217" y="25696"/>
                  </a:lnTo>
                  <a:lnTo>
                    <a:pt x="138178" y="6723"/>
                  </a:lnTo>
                  <a:lnTo>
                    <a:pt x="188214" y="0"/>
                  </a:lnTo>
                  <a:lnTo>
                    <a:pt x="3597402" y="0"/>
                  </a:lnTo>
                  <a:lnTo>
                    <a:pt x="3647437" y="6723"/>
                  </a:lnTo>
                  <a:lnTo>
                    <a:pt x="3692398" y="25696"/>
                  </a:lnTo>
                  <a:lnTo>
                    <a:pt x="3730490" y="55125"/>
                  </a:lnTo>
                  <a:lnTo>
                    <a:pt x="3759919" y="93217"/>
                  </a:lnTo>
                  <a:lnTo>
                    <a:pt x="3778892" y="138178"/>
                  </a:lnTo>
                  <a:lnTo>
                    <a:pt x="3785616" y="188213"/>
                  </a:lnTo>
                  <a:lnTo>
                    <a:pt x="3785616" y="941057"/>
                  </a:lnTo>
                  <a:lnTo>
                    <a:pt x="3778892" y="991093"/>
                  </a:lnTo>
                  <a:lnTo>
                    <a:pt x="3759919" y="1036056"/>
                  </a:lnTo>
                  <a:lnTo>
                    <a:pt x="3730490" y="1074151"/>
                  </a:lnTo>
                  <a:lnTo>
                    <a:pt x="3692397" y="1103584"/>
                  </a:lnTo>
                  <a:lnTo>
                    <a:pt x="3647437" y="1122559"/>
                  </a:lnTo>
                  <a:lnTo>
                    <a:pt x="3597402" y="1129283"/>
                  </a:lnTo>
                  <a:lnTo>
                    <a:pt x="188214" y="1129283"/>
                  </a:lnTo>
                  <a:lnTo>
                    <a:pt x="138178" y="1122559"/>
                  </a:lnTo>
                  <a:lnTo>
                    <a:pt x="93218" y="1103584"/>
                  </a:lnTo>
                  <a:lnTo>
                    <a:pt x="55125" y="1074151"/>
                  </a:lnTo>
                  <a:lnTo>
                    <a:pt x="25696" y="1036056"/>
                  </a:lnTo>
                  <a:lnTo>
                    <a:pt x="6723" y="991093"/>
                  </a:lnTo>
                  <a:lnTo>
                    <a:pt x="0" y="941057"/>
                  </a:lnTo>
                  <a:lnTo>
                    <a:pt x="0" y="188213"/>
                  </a:lnTo>
                  <a:close/>
                </a:path>
              </a:pathLst>
            </a:custGeom>
            <a:grpFill/>
            <a:ln w="12954">
              <a:solidFill>
                <a:srgbClr val="FFFFFF"/>
              </a:solidFill>
            </a:ln>
          </p:spPr>
          <p:txBody>
            <a:bodyPr wrap="square" lIns="0" tIns="0" rIns="0" bIns="0" rtlCol="0"/>
            <a:lstStyle/>
            <a:p>
              <a:endParaRPr/>
            </a:p>
          </p:txBody>
        </p:sp>
      </p:grpSp>
      <p:grpSp>
        <p:nvGrpSpPr>
          <p:cNvPr id="16" name="object 16">
            <a:extLst>
              <a:ext uri="{C183D7F6-B498-43B3-948B-1728B52AA6E4}">
                <adec:decorative xmlns:adec="http://schemas.microsoft.com/office/drawing/2017/decorative" val="1"/>
              </a:ext>
            </a:extLst>
          </p:cNvPr>
          <p:cNvGrpSpPr/>
          <p:nvPr/>
        </p:nvGrpSpPr>
        <p:grpSpPr>
          <a:xfrm>
            <a:off x="831913" y="2659190"/>
            <a:ext cx="3799204" cy="1142365"/>
            <a:chOff x="831913" y="2659190"/>
            <a:chExt cx="3799204" cy="1142365"/>
          </a:xfrm>
          <a:solidFill>
            <a:srgbClr val="702082"/>
          </a:solidFill>
        </p:grpSpPr>
        <p:sp>
          <p:nvSpPr>
            <p:cNvPr id="17" name="object 17"/>
            <p:cNvSpPr/>
            <p:nvPr/>
          </p:nvSpPr>
          <p:spPr>
            <a:xfrm>
              <a:off x="838580" y="2665858"/>
              <a:ext cx="3785870" cy="1129030"/>
            </a:xfrm>
            <a:custGeom>
              <a:avLst/>
              <a:gdLst/>
              <a:ahLst/>
              <a:cxnLst/>
              <a:rect l="l" t="t" r="r" b="b"/>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p>
          </p:txBody>
        </p:sp>
        <p:sp>
          <p:nvSpPr>
            <p:cNvPr id="18" name="object 18"/>
            <p:cNvSpPr/>
            <p:nvPr/>
          </p:nvSpPr>
          <p:spPr>
            <a:xfrm>
              <a:off x="838580" y="2665858"/>
              <a:ext cx="3785870" cy="1129030"/>
            </a:xfrm>
            <a:custGeom>
              <a:avLst/>
              <a:gdLst/>
              <a:ahLst/>
              <a:cxnLst/>
              <a:rect l="l" t="t" r="r" b="b"/>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p>
          </p:txBody>
        </p:sp>
      </p:grpSp>
      <p:grpSp>
        <p:nvGrpSpPr>
          <p:cNvPr id="8" name="object 8">
            <a:extLst>
              <a:ext uri="{C183D7F6-B498-43B3-948B-1728B52AA6E4}">
                <adec:decorative xmlns:adec="http://schemas.microsoft.com/office/drawing/2017/decorative" val="1"/>
              </a:ext>
            </a:extLst>
          </p:cNvPr>
          <p:cNvGrpSpPr/>
          <p:nvPr/>
        </p:nvGrpSpPr>
        <p:grpSpPr>
          <a:xfrm>
            <a:off x="831913" y="1474280"/>
            <a:ext cx="3799204" cy="1142365"/>
            <a:chOff x="831913" y="1474280"/>
            <a:chExt cx="3799204" cy="1142365"/>
          </a:xfrm>
          <a:solidFill>
            <a:srgbClr val="702082"/>
          </a:solidFill>
        </p:grpSpPr>
        <p:sp>
          <p:nvSpPr>
            <p:cNvPr id="9" name="object 9"/>
            <p:cNvSpPr/>
            <p:nvPr/>
          </p:nvSpPr>
          <p:spPr>
            <a:xfrm>
              <a:off x="838580" y="1480948"/>
              <a:ext cx="3785870" cy="1129030"/>
            </a:xfrm>
            <a:custGeom>
              <a:avLst/>
              <a:gdLst/>
              <a:ahLst/>
              <a:cxnLst/>
              <a:rect l="l" t="t" r="r" b="b"/>
              <a:pathLst>
                <a:path w="3785870" h="1129030">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solidFill>
                  <a:srgbClr val="702082"/>
                </a:solidFill>
              </a:endParaRPr>
            </a:p>
          </p:txBody>
        </p:sp>
        <p:sp>
          <p:nvSpPr>
            <p:cNvPr id="10" name="object 10"/>
            <p:cNvSpPr/>
            <p:nvPr/>
          </p:nvSpPr>
          <p:spPr>
            <a:xfrm>
              <a:off x="838580" y="1480948"/>
              <a:ext cx="3785870" cy="1129030"/>
            </a:xfrm>
            <a:custGeom>
              <a:avLst/>
              <a:gdLst/>
              <a:ahLst/>
              <a:cxnLst/>
              <a:rect l="l" t="t" r="r" b="b"/>
              <a:pathLst>
                <a:path w="3785870" h="1129030">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solidFill>
                  <a:srgbClr val="702082"/>
                </a:solidFill>
              </a:endParaRPr>
            </a:p>
          </p:txBody>
        </p:sp>
      </p:grpSp>
      <p:sp>
        <p:nvSpPr>
          <p:cNvPr id="6" name="object 6"/>
          <p:cNvSpPr txBox="1">
            <a:spLocks noGrp="1"/>
          </p:cNvSpPr>
          <p:nvPr>
            <p:ph type="title"/>
          </p:nvPr>
        </p:nvSpPr>
        <p:spPr>
          <a:xfrm>
            <a:off x="916939" y="466967"/>
            <a:ext cx="3912870" cy="574040"/>
          </a:xfrm>
          <a:prstGeom prst="rect">
            <a:avLst/>
          </a:prstGeom>
        </p:spPr>
        <p:txBody>
          <a:bodyPr vert="horz" wrap="square" lIns="0" tIns="12700" rIns="0" bIns="0" rtlCol="0">
            <a:spAutoFit/>
          </a:bodyPr>
          <a:lstStyle/>
          <a:p>
            <a:pPr marL="12700">
              <a:lnSpc>
                <a:spcPct val="100000"/>
              </a:lnSpc>
              <a:spcBef>
                <a:spcPts val="100"/>
              </a:spcBef>
            </a:pPr>
            <a:r>
              <a:rPr sz="3600" spc="-5" dirty="0"/>
              <a:t>Data</a:t>
            </a:r>
            <a:r>
              <a:rPr sz="3600" spc="-245" dirty="0"/>
              <a:t> </a:t>
            </a:r>
            <a:r>
              <a:rPr sz="3600" dirty="0"/>
              <a:t>Access</a:t>
            </a:r>
            <a:r>
              <a:rPr sz="3600" spc="-45" dirty="0"/>
              <a:t> </a:t>
            </a:r>
            <a:r>
              <a:rPr sz="3600" spc="-5" dirty="0">
                <a:solidFill>
                  <a:srgbClr val="702082"/>
                </a:solidFill>
              </a:rPr>
              <a:t>Policy</a:t>
            </a:r>
            <a:endParaRPr sz="3600" dirty="0">
              <a:solidFill>
                <a:srgbClr val="702082"/>
              </a:solidFill>
            </a:endParaRPr>
          </a:p>
        </p:txBody>
      </p:sp>
      <p:grpSp>
        <p:nvGrpSpPr>
          <p:cNvPr id="2" name="object 2">
            <a:extLst>
              <a:ext uri="{C183D7F6-B498-43B3-948B-1728B52AA6E4}">
                <adec:decorative xmlns:adec="http://schemas.microsoft.com/office/drawing/2017/decorative" val="1"/>
              </a:ext>
            </a:extLst>
          </p:cNvPr>
          <p:cNvGrpSpPr/>
          <p:nvPr/>
        </p:nvGrpSpPr>
        <p:grpSpPr>
          <a:xfrm>
            <a:off x="4617529" y="1587058"/>
            <a:ext cx="7574915" cy="5271135"/>
            <a:chOff x="4617529" y="1587058"/>
            <a:chExt cx="7574915" cy="5271135"/>
          </a:xfrm>
        </p:grpSpPr>
        <p:pic>
          <p:nvPicPr>
            <p:cNvPr id="3" name="object 3"/>
            <p:cNvPicPr/>
            <p:nvPr/>
          </p:nvPicPr>
          <p:blipFill>
            <a:blip r:embed="rId3" cstate="print"/>
            <a:stretch>
              <a:fillRect/>
            </a:stretch>
          </p:blipFill>
          <p:spPr>
            <a:xfrm>
              <a:off x="8052053" y="2718053"/>
              <a:ext cx="4139945" cy="4139945"/>
            </a:xfrm>
            <a:prstGeom prst="rect">
              <a:avLst/>
            </a:prstGeom>
          </p:spPr>
        </p:pic>
        <p:sp>
          <p:nvSpPr>
            <p:cNvPr id="4" name="object 4"/>
            <p:cNvSpPr/>
            <p:nvPr/>
          </p:nvSpPr>
          <p:spPr>
            <a:xfrm>
              <a:off x="4624197" y="1593725"/>
              <a:ext cx="6730365" cy="902969"/>
            </a:xfrm>
            <a:custGeom>
              <a:avLst/>
              <a:gdLst/>
              <a:ahLst/>
              <a:cxnLst/>
              <a:rect l="l" t="t" r="r" b="b"/>
              <a:pathLst>
                <a:path w="6730365" h="902969">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CDD1DD">
                <a:alpha val="90194"/>
              </a:srgbClr>
            </a:solidFill>
          </p:spPr>
          <p:txBody>
            <a:bodyPr wrap="square" lIns="0" tIns="0" rIns="0" bIns="0" rtlCol="0"/>
            <a:lstStyle/>
            <a:p>
              <a:endParaRPr/>
            </a:p>
          </p:txBody>
        </p:sp>
        <p:sp>
          <p:nvSpPr>
            <p:cNvPr id="5" name="object 5"/>
            <p:cNvSpPr/>
            <p:nvPr/>
          </p:nvSpPr>
          <p:spPr>
            <a:xfrm>
              <a:off x="4624197" y="1593725"/>
              <a:ext cx="6730365" cy="902969"/>
            </a:xfrm>
            <a:custGeom>
              <a:avLst/>
              <a:gdLst/>
              <a:ahLst/>
              <a:cxnLst/>
              <a:rect l="l" t="t" r="r" b="b"/>
              <a:pathLst>
                <a:path w="6730365" h="902969">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ln w="12953">
              <a:solidFill>
                <a:srgbClr val="CDD1DD"/>
              </a:solidFill>
            </a:ln>
          </p:spPr>
          <p:txBody>
            <a:bodyPr wrap="square" lIns="0" tIns="0" rIns="0" bIns="0" rtlCol="0"/>
            <a:lstStyle/>
            <a:p>
              <a:endParaRPr/>
            </a:p>
          </p:txBody>
        </p:sp>
      </p:grpSp>
      <p:sp>
        <p:nvSpPr>
          <p:cNvPr id="11" name="object 11"/>
          <p:cNvSpPr txBox="1"/>
          <p:nvPr/>
        </p:nvSpPr>
        <p:spPr>
          <a:xfrm>
            <a:off x="1296668" y="1741142"/>
            <a:ext cx="2866390"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FFFF"/>
                </a:solidFill>
                <a:latin typeface="Arial MT"/>
                <a:cs typeface="Arial MT"/>
              </a:rPr>
              <a:t>Controlled</a:t>
            </a:r>
            <a:r>
              <a:rPr sz="3300" spc="-90"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7" name="object 7"/>
          <p:cNvSpPr txBox="1"/>
          <p:nvPr/>
        </p:nvSpPr>
        <p:spPr>
          <a:xfrm>
            <a:off x="4713984" y="1616143"/>
            <a:ext cx="6217920"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Accessed </a:t>
            </a:r>
            <a:r>
              <a:rPr sz="2700" dirty="0">
                <a:solidFill>
                  <a:srgbClr val="6F1F82"/>
                </a:solidFill>
                <a:latin typeface="Arial MT"/>
                <a:cs typeface="Arial MT"/>
              </a:rPr>
              <a:t>via a </a:t>
            </a:r>
            <a:r>
              <a:rPr sz="2700" spc="-5" dirty="0">
                <a:solidFill>
                  <a:srgbClr val="6F1F82"/>
                </a:solidFill>
                <a:latin typeface="Arial MT"/>
                <a:cs typeface="Arial MT"/>
              </a:rPr>
              <a:t>Safe Room, SecureLab </a:t>
            </a:r>
            <a:r>
              <a:rPr sz="2700" spc="-740" dirty="0">
                <a:solidFill>
                  <a:srgbClr val="6F1F82"/>
                </a:solidFill>
                <a:latin typeface="Arial MT"/>
                <a:cs typeface="Arial MT"/>
              </a:rPr>
              <a:t> </a:t>
            </a:r>
            <a:r>
              <a:rPr sz="2700" spc="-5" dirty="0">
                <a:solidFill>
                  <a:srgbClr val="6F1F82"/>
                </a:solidFill>
                <a:latin typeface="Arial MT"/>
                <a:cs typeface="Arial MT"/>
              </a:rPr>
              <a:t>within </a:t>
            </a:r>
            <a:r>
              <a:rPr sz="2700" dirty="0">
                <a:solidFill>
                  <a:srgbClr val="6F1F82"/>
                </a:solidFill>
                <a:latin typeface="Arial MT"/>
                <a:cs typeface="Arial MT"/>
              </a:rPr>
              <a:t>the</a:t>
            </a:r>
            <a:r>
              <a:rPr sz="2700" spc="-10" dirty="0">
                <a:solidFill>
                  <a:srgbClr val="6F1F82"/>
                </a:solidFill>
                <a:latin typeface="Arial MT"/>
                <a:cs typeface="Arial MT"/>
              </a:rPr>
              <a:t> </a:t>
            </a:r>
            <a:r>
              <a:rPr sz="2700" spc="-5" dirty="0">
                <a:solidFill>
                  <a:srgbClr val="6F1F82"/>
                </a:solidFill>
                <a:latin typeface="Arial MT"/>
                <a:cs typeface="Arial MT"/>
              </a:rPr>
              <a:t>UK</a:t>
            </a:r>
            <a:r>
              <a:rPr sz="2700" spc="-10" dirty="0">
                <a:solidFill>
                  <a:srgbClr val="6F1F82"/>
                </a:solidFill>
                <a:latin typeface="Arial MT"/>
                <a:cs typeface="Arial MT"/>
              </a:rPr>
              <a:t> </a:t>
            </a:r>
            <a:r>
              <a:rPr sz="2700" spc="-5" dirty="0">
                <a:solidFill>
                  <a:srgbClr val="6F1F82"/>
                </a:solidFill>
                <a:latin typeface="Arial MT"/>
                <a:cs typeface="Arial MT"/>
              </a:rPr>
              <a:t>or</a:t>
            </a:r>
            <a:r>
              <a:rPr sz="2700" dirty="0">
                <a:solidFill>
                  <a:srgbClr val="6F1F82"/>
                </a:solidFill>
                <a:latin typeface="Arial MT"/>
                <a:cs typeface="Arial MT"/>
              </a:rPr>
              <a:t> the</a:t>
            </a:r>
            <a:r>
              <a:rPr sz="2700" spc="-10" dirty="0">
                <a:solidFill>
                  <a:srgbClr val="2B5595"/>
                </a:solidFill>
                <a:latin typeface="Arial MT"/>
                <a:cs typeface="Arial MT"/>
              </a:rPr>
              <a:t> </a:t>
            </a:r>
            <a:r>
              <a:rPr sz="2700" u="heavy" spc="-5" dirty="0">
                <a:solidFill>
                  <a:srgbClr val="2B5595"/>
                </a:solidFill>
                <a:uFill>
                  <a:solidFill>
                    <a:srgbClr val="2B5595"/>
                  </a:solidFill>
                </a:uFill>
                <a:latin typeface="Arial MT"/>
                <a:cs typeface="Arial MT"/>
                <a:hlinkClick r:id="rId4"/>
              </a:rPr>
              <a:t>SafePod</a:t>
            </a:r>
            <a:r>
              <a:rPr sz="2700" u="heavy" dirty="0">
                <a:solidFill>
                  <a:srgbClr val="2B5595"/>
                </a:solidFill>
                <a:uFill>
                  <a:solidFill>
                    <a:srgbClr val="2B5595"/>
                  </a:solidFill>
                </a:uFill>
                <a:latin typeface="Arial MT"/>
                <a:cs typeface="Arial MT"/>
                <a:hlinkClick r:id="rId4"/>
              </a:rPr>
              <a:t> </a:t>
            </a:r>
            <a:r>
              <a:rPr sz="2700" u="heavy" spc="-5" dirty="0">
                <a:solidFill>
                  <a:srgbClr val="2B5595"/>
                </a:solidFill>
                <a:uFill>
                  <a:solidFill>
                    <a:srgbClr val="2B5595"/>
                  </a:solidFill>
                </a:uFill>
                <a:latin typeface="Arial MT"/>
                <a:cs typeface="Arial MT"/>
                <a:hlinkClick r:id="rId4"/>
              </a:rPr>
              <a:t>Network</a:t>
            </a:r>
            <a:endParaRPr sz="2700" dirty="0">
              <a:latin typeface="Arial MT"/>
              <a:cs typeface="Arial MT"/>
            </a:endParaRPr>
          </a:p>
        </p:txBody>
      </p:sp>
      <p:grpSp>
        <p:nvGrpSpPr>
          <p:cNvPr id="12" name="object 12">
            <a:extLst>
              <a:ext uri="{C183D7F6-B498-43B3-948B-1728B52AA6E4}">
                <adec:decorative xmlns:adec="http://schemas.microsoft.com/office/drawing/2017/decorative" val="1"/>
              </a:ext>
            </a:extLst>
          </p:cNvPr>
          <p:cNvGrpSpPr/>
          <p:nvPr/>
        </p:nvGrpSpPr>
        <p:grpSpPr>
          <a:xfrm>
            <a:off x="4617529" y="2771968"/>
            <a:ext cx="6743700" cy="916305"/>
            <a:chOff x="4617529" y="2771968"/>
            <a:chExt cx="6743700" cy="916305"/>
          </a:xfrm>
          <a:solidFill>
            <a:srgbClr val="D2D6E0"/>
          </a:solidFill>
        </p:grpSpPr>
        <p:sp>
          <p:nvSpPr>
            <p:cNvPr id="13" name="object 13"/>
            <p:cNvSpPr/>
            <p:nvPr/>
          </p:nvSpPr>
          <p:spPr>
            <a:xfrm>
              <a:off x="4624197" y="2778635"/>
              <a:ext cx="6730365" cy="902969"/>
            </a:xfrm>
            <a:custGeom>
              <a:avLst/>
              <a:gdLst/>
              <a:ahLst/>
              <a:cxnLst/>
              <a:rect l="l" t="t" r="r" b="b"/>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14" name="object 14"/>
            <p:cNvSpPr/>
            <p:nvPr/>
          </p:nvSpPr>
          <p:spPr>
            <a:xfrm>
              <a:off x="4624197" y="2778635"/>
              <a:ext cx="6730365" cy="902969"/>
            </a:xfrm>
            <a:custGeom>
              <a:avLst/>
              <a:gdLst/>
              <a:ahLst/>
              <a:cxnLst/>
              <a:rect l="l" t="t" r="r" b="b"/>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grpFill/>
            <a:ln w="12953">
              <a:solidFill>
                <a:srgbClr val="CCD6DC"/>
              </a:solidFill>
            </a:ln>
          </p:spPr>
          <p:txBody>
            <a:bodyPr wrap="square" lIns="0" tIns="0" rIns="0" bIns="0" rtlCol="0"/>
            <a:lstStyle/>
            <a:p>
              <a:endParaRPr/>
            </a:p>
          </p:txBody>
        </p:sp>
      </p:grpSp>
      <p:sp>
        <p:nvSpPr>
          <p:cNvPr id="19" name="object 19"/>
          <p:cNvSpPr txBox="1"/>
          <p:nvPr/>
        </p:nvSpPr>
        <p:spPr>
          <a:xfrm>
            <a:off x="1051272" y="2926318"/>
            <a:ext cx="3357245" cy="528320"/>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FFFFFF"/>
                </a:solidFill>
                <a:latin typeface="Arial MT"/>
                <a:cs typeface="Arial MT"/>
              </a:rPr>
              <a:t>Safeguarded</a:t>
            </a:r>
            <a:r>
              <a:rPr sz="3300" spc="-95"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15" name="object 15"/>
          <p:cNvSpPr txBox="1"/>
          <p:nvPr/>
        </p:nvSpPr>
        <p:spPr>
          <a:xfrm>
            <a:off x="4713984" y="2801318"/>
            <a:ext cx="6142355"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End user licence (requires registration) </a:t>
            </a:r>
            <a:r>
              <a:rPr sz="2700" spc="-740" dirty="0">
                <a:solidFill>
                  <a:srgbClr val="6F1F82"/>
                </a:solidFill>
                <a:latin typeface="Arial MT"/>
                <a:cs typeface="Arial MT"/>
              </a:rPr>
              <a:t> </a:t>
            </a:r>
            <a:r>
              <a:rPr sz="2700" spc="-5" dirty="0">
                <a:solidFill>
                  <a:srgbClr val="6F1F82"/>
                </a:solidFill>
                <a:latin typeface="Arial MT"/>
                <a:cs typeface="Arial MT"/>
              </a:rPr>
              <a:t>and special licence</a:t>
            </a:r>
            <a:r>
              <a:rPr sz="2700" spc="-10" dirty="0">
                <a:solidFill>
                  <a:srgbClr val="6F1F82"/>
                </a:solidFill>
                <a:latin typeface="Arial MT"/>
                <a:cs typeface="Arial MT"/>
              </a:rPr>
              <a:t> </a:t>
            </a:r>
            <a:r>
              <a:rPr sz="2700" spc="-5" dirty="0">
                <a:solidFill>
                  <a:srgbClr val="6F1F82"/>
                </a:solidFill>
                <a:latin typeface="Arial MT"/>
                <a:cs typeface="Arial MT"/>
              </a:rPr>
              <a:t>(requires</a:t>
            </a:r>
            <a:r>
              <a:rPr sz="2700" dirty="0">
                <a:solidFill>
                  <a:srgbClr val="6F1F82"/>
                </a:solidFill>
                <a:latin typeface="Arial MT"/>
                <a:cs typeface="Arial MT"/>
              </a:rPr>
              <a:t> a</a:t>
            </a:r>
            <a:r>
              <a:rPr sz="2700" spc="-15" dirty="0">
                <a:solidFill>
                  <a:srgbClr val="6F1F82"/>
                </a:solidFill>
                <a:latin typeface="Arial MT"/>
                <a:cs typeface="Arial MT"/>
              </a:rPr>
              <a:t> </a:t>
            </a:r>
            <a:r>
              <a:rPr sz="2700" dirty="0">
                <a:solidFill>
                  <a:srgbClr val="6F1F82"/>
                </a:solidFill>
                <a:latin typeface="Arial MT"/>
                <a:cs typeface="Arial MT"/>
              </a:rPr>
              <a:t>form)</a:t>
            </a:r>
            <a:endParaRPr sz="2700" dirty="0">
              <a:latin typeface="Arial MT"/>
              <a:cs typeface="Arial MT"/>
            </a:endParaRPr>
          </a:p>
        </p:txBody>
      </p:sp>
      <p:grpSp>
        <p:nvGrpSpPr>
          <p:cNvPr id="20" name="object 20">
            <a:extLst>
              <a:ext uri="{C183D7F6-B498-43B3-948B-1728B52AA6E4}">
                <adec:decorative xmlns:adec="http://schemas.microsoft.com/office/drawing/2017/decorative" val="1"/>
              </a:ext>
            </a:extLst>
          </p:cNvPr>
          <p:cNvGrpSpPr/>
          <p:nvPr/>
        </p:nvGrpSpPr>
        <p:grpSpPr>
          <a:xfrm>
            <a:off x="4617529" y="3956877"/>
            <a:ext cx="6743700" cy="916305"/>
            <a:chOff x="4617529" y="3956877"/>
            <a:chExt cx="6743700" cy="916305"/>
          </a:xfrm>
          <a:solidFill>
            <a:srgbClr val="D2D6E0"/>
          </a:solidFill>
        </p:grpSpPr>
        <p:sp>
          <p:nvSpPr>
            <p:cNvPr id="21" name="object 21"/>
            <p:cNvSpPr/>
            <p:nvPr/>
          </p:nvSpPr>
          <p:spPr>
            <a:xfrm>
              <a:off x="4624197" y="3963545"/>
              <a:ext cx="6730365" cy="902969"/>
            </a:xfrm>
            <a:custGeom>
              <a:avLst/>
              <a:gdLst/>
              <a:ahLst/>
              <a:cxnLst/>
              <a:rect l="l" t="t" r="r" b="b"/>
              <a:pathLst>
                <a:path w="6730365" h="902970">
                  <a:moveTo>
                    <a:pt x="6579488" y="0"/>
                  </a:moveTo>
                  <a:lnTo>
                    <a:pt x="0" y="0"/>
                  </a:lnTo>
                  <a:lnTo>
                    <a:pt x="0" y="902969"/>
                  </a:lnTo>
                  <a:lnTo>
                    <a:pt x="6579488" y="902969"/>
                  </a:lnTo>
                  <a:lnTo>
                    <a:pt x="6627059" y="895296"/>
                  </a:lnTo>
                  <a:lnTo>
                    <a:pt x="6668371" y="873931"/>
                  </a:lnTo>
                  <a:lnTo>
                    <a:pt x="6700948" y="841352"/>
                  </a:lnTo>
                  <a:lnTo>
                    <a:pt x="6722312" y="800040"/>
                  </a:lnTo>
                  <a:lnTo>
                    <a:pt x="6729983" y="752474"/>
                  </a:lnTo>
                  <a:lnTo>
                    <a:pt x="6729983" y="150494"/>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22" name="object 22"/>
            <p:cNvSpPr/>
            <p:nvPr/>
          </p:nvSpPr>
          <p:spPr>
            <a:xfrm>
              <a:off x="4624197" y="3963545"/>
              <a:ext cx="6730365" cy="902969"/>
            </a:xfrm>
            <a:custGeom>
              <a:avLst/>
              <a:gdLst/>
              <a:ahLst/>
              <a:cxnLst/>
              <a:rect l="l" t="t" r="r" b="b"/>
              <a:pathLst>
                <a:path w="6730365" h="902970">
                  <a:moveTo>
                    <a:pt x="6729983" y="150494"/>
                  </a:moveTo>
                  <a:lnTo>
                    <a:pt x="6729983" y="752474"/>
                  </a:lnTo>
                  <a:lnTo>
                    <a:pt x="6722312" y="800040"/>
                  </a:lnTo>
                  <a:lnTo>
                    <a:pt x="6700948" y="841352"/>
                  </a:lnTo>
                  <a:lnTo>
                    <a:pt x="6668371" y="873931"/>
                  </a:lnTo>
                  <a:lnTo>
                    <a:pt x="6627059" y="895296"/>
                  </a:lnTo>
                  <a:lnTo>
                    <a:pt x="6579488" y="902969"/>
                  </a:lnTo>
                  <a:lnTo>
                    <a:pt x="0" y="902969"/>
                  </a:lnTo>
                  <a:lnTo>
                    <a:pt x="0" y="0"/>
                  </a:lnTo>
                  <a:lnTo>
                    <a:pt x="6579488" y="0"/>
                  </a:lnTo>
                  <a:lnTo>
                    <a:pt x="6627059" y="7671"/>
                  </a:lnTo>
                  <a:lnTo>
                    <a:pt x="6668371" y="29035"/>
                  </a:lnTo>
                  <a:lnTo>
                    <a:pt x="6700948" y="61612"/>
                  </a:lnTo>
                  <a:lnTo>
                    <a:pt x="6722312" y="102924"/>
                  </a:lnTo>
                  <a:lnTo>
                    <a:pt x="6729983" y="150494"/>
                  </a:lnTo>
                  <a:close/>
                </a:path>
              </a:pathLst>
            </a:custGeom>
            <a:grpFill/>
            <a:ln w="12953">
              <a:solidFill>
                <a:srgbClr val="CCDAD7"/>
              </a:solidFill>
            </a:ln>
          </p:spPr>
          <p:txBody>
            <a:bodyPr wrap="square" lIns="0" tIns="0" rIns="0" bIns="0" rtlCol="0"/>
            <a:lstStyle/>
            <a:p>
              <a:endParaRPr/>
            </a:p>
          </p:txBody>
        </p:sp>
      </p:grpSp>
      <p:sp>
        <p:nvSpPr>
          <p:cNvPr id="27" name="object 27"/>
          <p:cNvSpPr txBox="1"/>
          <p:nvPr/>
        </p:nvSpPr>
        <p:spPr>
          <a:xfrm>
            <a:off x="1424652" y="4111494"/>
            <a:ext cx="2610485"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FFFF"/>
                </a:solidFill>
                <a:latin typeface="Arial MT"/>
                <a:cs typeface="Arial MT"/>
              </a:rPr>
              <a:t>ReShare</a:t>
            </a:r>
            <a:r>
              <a:rPr sz="3300" spc="-90"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23" name="object 23"/>
          <p:cNvSpPr txBox="1"/>
          <p:nvPr/>
        </p:nvSpPr>
        <p:spPr>
          <a:xfrm>
            <a:off x="4713984" y="3986494"/>
            <a:ext cx="6031230"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Access controls</a:t>
            </a:r>
            <a:r>
              <a:rPr sz="2700" spc="5" dirty="0">
                <a:solidFill>
                  <a:srgbClr val="6F1F82"/>
                </a:solidFill>
                <a:latin typeface="Arial MT"/>
                <a:cs typeface="Arial MT"/>
              </a:rPr>
              <a:t> </a:t>
            </a:r>
            <a:r>
              <a:rPr sz="2700" spc="-5" dirty="0">
                <a:solidFill>
                  <a:srgbClr val="6F1F82"/>
                </a:solidFill>
                <a:latin typeface="Arial MT"/>
                <a:cs typeface="Arial MT"/>
              </a:rPr>
              <a:t>set by</a:t>
            </a:r>
            <a:r>
              <a:rPr sz="2700" spc="5" dirty="0">
                <a:solidFill>
                  <a:srgbClr val="6F1F82"/>
                </a:solidFill>
                <a:latin typeface="Arial MT"/>
                <a:cs typeface="Arial MT"/>
              </a:rPr>
              <a:t> </a:t>
            </a:r>
            <a:r>
              <a:rPr sz="2700" dirty="0">
                <a:solidFill>
                  <a:srgbClr val="6F1F82"/>
                </a:solidFill>
                <a:latin typeface="Arial MT"/>
                <a:cs typeface="Arial MT"/>
              </a:rPr>
              <a:t>the</a:t>
            </a:r>
            <a:r>
              <a:rPr sz="2700" spc="-5" dirty="0">
                <a:solidFill>
                  <a:srgbClr val="6F1F82"/>
                </a:solidFill>
                <a:latin typeface="Arial MT"/>
                <a:cs typeface="Arial MT"/>
              </a:rPr>
              <a:t> data</a:t>
            </a:r>
            <a:r>
              <a:rPr sz="2700" spc="5" dirty="0">
                <a:solidFill>
                  <a:srgbClr val="6F1F82"/>
                </a:solidFill>
                <a:latin typeface="Arial MT"/>
                <a:cs typeface="Arial MT"/>
              </a:rPr>
              <a:t> </a:t>
            </a:r>
            <a:r>
              <a:rPr sz="2700" spc="-5" dirty="0">
                <a:solidFill>
                  <a:srgbClr val="6F1F82"/>
                </a:solidFill>
                <a:latin typeface="Arial MT"/>
                <a:cs typeface="Arial MT"/>
              </a:rPr>
              <a:t>owner </a:t>
            </a:r>
            <a:r>
              <a:rPr sz="2700" spc="-735" dirty="0">
                <a:solidFill>
                  <a:srgbClr val="6F1F82"/>
                </a:solidFill>
                <a:latin typeface="Arial MT"/>
                <a:cs typeface="Arial MT"/>
              </a:rPr>
              <a:t> </a:t>
            </a:r>
            <a:r>
              <a:rPr sz="2700" spc="-5" dirty="0">
                <a:solidFill>
                  <a:srgbClr val="6F1F82"/>
                </a:solidFill>
                <a:latin typeface="Arial MT"/>
                <a:cs typeface="Arial MT"/>
              </a:rPr>
              <a:t>and can vary</a:t>
            </a:r>
            <a:endParaRPr sz="2700">
              <a:latin typeface="Arial MT"/>
              <a:cs typeface="Arial MT"/>
            </a:endParaRPr>
          </a:p>
        </p:txBody>
      </p:sp>
      <p:grpSp>
        <p:nvGrpSpPr>
          <p:cNvPr id="28" name="object 28">
            <a:extLst>
              <a:ext uri="{C183D7F6-B498-43B3-948B-1728B52AA6E4}">
                <adec:decorative xmlns:adec="http://schemas.microsoft.com/office/drawing/2017/decorative" val="1"/>
              </a:ext>
            </a:extLst>
          </p:cNvPr>
          <p:cNvGrpSpPr/>
          <p:nvPr/>
        </p:nvGrpSpPr>
        <p:grpSpPr>
          <a:xfrm>
            <a:off x="4617529" y="5142550"/>
            <a:ext cx="6743700" cy="916305"/>
            <a:chOff x="4617529" y="5142550"/>
            <a:chExt cx="6743700" cy="916305"/>
          </a:xfrm>
          <a:solidFill>
            <a:srgbClr val="D2D6E0"/>
          </a:solidFill>
        </p:grpSpPr>
        <p:sp>
          <p:nvSpPr>
            <p:cNvPr id="29" name="object 29"/>
            <p:cNvSpPr/>
            <p:nvPr/>
          </p:nvSpPr>
          <p:spPr>
            <a:xfrm>
              <a:off x="4624197" y="5149217"/>
              <a:ext cx="6730365" cy="902969"/>
            </a:xfrm>
            <a:custGeom>
              <a:avLst/>
              <a:gdLst/>
              <a:ahLst/>
              <a:cxnLst/>
              <a:rect l="l" t="t" r="r" b="b"/>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30" name="object 30"/>
            <p:cNvSpPr/>
            <p:nvPr/>
          </p:nvSpPr>
          <p:spPr>
            <a:xfrm>
              <a:off x="4624197" y="5149217"/>
              <a:ext cx="6730365" cy="902969"/>
            </a:xfrm>
            <a:custGeom>
              <a:avLst/>
              <a:gdLst/>
              <a:ahLst/>
              <a:cxnLst/>
              <a:rect l="l" t="t" r="r" b="b"/>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grpFill/>
            <a:ln w="12953">
              <a:solidFill>
                <a:srgbClr val="CAD9D1"/>
              </a:solidFill>
            </a:ln>
          </p:spPr>
          <p:txBody>
            <a:bodyPr wrap="square" lIns="0" tIns="0" rIns="0" bIns="0" rtlCol="0"/>
            <a:lstStyle/>
            <a:p>
              <a:endParaRPr/>
            </a:p>
          </p:txBody>
        </p:sp>
      </p:grpSp>
      <p:sp>
        <p:nvSpPr>
          <p:cNvPr id="35" name="object 35"/>
          <p:cNvSpPr txBox="1"/>
          <p:nvPr/>
        </p:nvSpPr>
        <p:spPr>
          <a:xfrm>
            <a:off x="1739392" y="5299015"/>
            <a:ext cx="1983105" cy="528320"/>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FFFFFF"/>
                </a:solidFill>
                <a:latin typeface="Arial MT"/>
                <a:cs typeface="Arial MT"/>
              </a:rPr>
              <a:t>Open</a:t>
            </a:r>
            <a:r>
              <a:rPr sz="3300" spc="-95" dirty="0">
                <a:solidFill>
                  <a:srgbClr val="FFFFFF"/>
                </a:solidFill>
                <a:latin typeface="Arial MT"/>
                <a:cs typeface="Arial MT"/>
              </a:rPr>
              <a:t> </a:t>
            </a:r>
            <a:r>
              <a:rPr sz="3300" spc="-5" dirty="0">
                <a:solidFill>
                  <a:srgbClr val="FFFFFF"/>
                </a:solidFill>
                <a:latin typeface="Arial MT"/>
                <a:cs typeface="Arial MT"/>
              </a:rPr>
              <a:t>data</a:t>
            </a:r>
            <a:endParaRPr sz="3300">
              <a:latin typeface="Arial MT"/>
              <a:cs typeface="Arial MT"/>
            </a:endParaRPr>
          </a:p>
        </p:txBody>
      </p:sp>
      <p:sp>
        <p:nvSpPr>
          <p:cNvPr id="31" name="object 31"/>
          <p:cNvSpPr txBox="1"/>
          <p:nvPr/>
        </p:nvSpPr>
        <p:spPr>
          <a:xfrm>
            <a:off x="4713984" y="5349087"/>
            <a:ext cx="5970905" cy="436880"/>
          </a:xfrm>
          <a:prstGeom prst="rect">
            <a:avLst/>
          </a:prstGeom>
        </p:spPr>
        <p:txBody>
          <a:bodyPr vert="horz" wrap="square" lIns="0" tIns="12700" rIns="0" bIns="0" rtlCol="0">
            <a:spAutoFit/>
          </a:bodyPr>
          <a:lstStyle/>
          <a:p>
            <a:pPr marL="241300" indent="-229235">
              <a:lnSpc>
                <a:spcPct val="100000"/>
              </a:lnSpc>
              <a:spcBef>
                <a:spcPts val="100"/>
              </a:spcBef>
              <a:buChar char="•"/>
              <a:tabLst>
                <a:tab pos="241935" algn="l"/>
              </a:tabLst>
            </a:pPr>
            <a:r>
              <a:rPr sz="2700" spc="-5" dirty="0">
                <a:solidFill>
                  <a:srgbClr val="6F1F82"/>
                </a:solidFill>
                <a:latin typeface="Arial MT"/>
                <a:cs typeface="Arial MT"/>
              </a:rPr>
              <a:t>Can be</a:t>
            </a:r>
            <a:r>
              <a:rPr sz="2700" spc="-10" dirty="0">
                <a:solidFill>
                  <a:srgbClr val="6F1F82"/>
                </a:solidFill>
                <a:latin typeface="Arial MT"/>
                <a:cs typeface="Arial MT"/>
              </a:rPr>
              <a:t> </a:t>
            </a:r>
            <a:r>
              <a:rPr sz="2700" spc="-5" dirty="0">
                <a:solidFill>
                  <a:srgbClr val="6F1F82"/>
                </a:solidFill>
                <a:latin typeface="Arial MT"/>
                <a:cs typeface="Arial MT"/>
              </a:rPr>
              <a:t>used</a:t>
            </a:r>
            <a:r>
              <a:rPr sz="2700" dirty="0">
                <a:solidFill>
                  <a:srgbClr val="6F1F82"/>
                </a:solidFill>
                <a:latin typeface="Arial MT"/>
                <a:cs typeface="Arial MT"/>
              </a:rPr>
              <a:t> </a:t>
            </a:r>
            <a:r>
              <a:rPr sz="2700" spc="-5" dirty="0">
                <a:solidFill>
                  <a:srgbClr val="6F1F82"/>
                </a:solidFill>
                <a:latin typeface="Arial MT"/>
                <a:cs typeface="Arial MT"/>
              </a:rPr>
              <a:t>by all without</a:t>
            </a:r>
            <a:r>
              <a:rPr sz="2700" dirty="0">
                <a:solidFill>
                  <a:srgbClr val="6F1F82"/>
                </a:solidFill>
                <a:latin typeface="Arial MT"/>
                <a:cs typeface="Arial MT"/>
              </a:rPr>
              <a:t> </a:t>
            </a:r>
            <a:r>
              <a:rPr sz="2700" spc="-5" dirty="0">
                <a:solidFill>
                  <a:srgbClr val="6F1F82"/>
                </a:solidFill>
                <a:latin typeface="Arial MT"/>
                <a:cs typeface="Arial MT"/>
              </a:rPr>
              <a:t>registering</a:t>
            </a:r>
            <a:endParaRPr sz="2700">
              <a:latin typeface="Arial MT"/>
              <a:cs typeface="Arial MT"/>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r>
              <a:rPr dirty="0"/>
              <a:t>26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E725-A75F-5A15-5DC0-531F024BC01D}"/>
              </a:ext>
            </a:extLst>
          </p:cNvPr>
          <p:cNvSpPr>
            <a:spLocks noGrp="1"/>
          </p:cNvSpPr>
          <p:nvPr>
            <p:ph type="title"/>
          </p:nvPr>
        </p:nvSpPr>
        <p:spPr/>
        <p:txBody>
          <a:bodyPr/>
          <a:lstStyle/>
          <a:p>
            <a:r>
              <a:rPr lang="en-GB" dirty="0"/>
              <a:t>How to register</a:t>
            </a:r>
          </a:p>
        </p:txBody>
      </p:sp>
      <p:sp>
        <p:nvSpPr>
          <p:cNvPr id="3" name="Text Placeholder 2">
            <a:extLst>
              <a:ext uri="{FF2B5EF4-FFF2-40B4-BE49-F238E27FC236}">
                <a16:creationId xmlns:a16="http://schemas.microsoft.com/office/drawing/2014/main" id="{3FCA0208-E41C-7EE9-B457-D9342E9D3522}"/>
              </a:ext>
            </a:extLst>
          </p:cNvPr>
          <p:cNvSpPr>
            <a:spLocks noGrp="1"/>
          </p:cNvSpPr>
          <p:nvPr>
            <p:ph type="body" sz="quarter" idx="13"/>
          </p:nvPr>
        </p:nvSpPr>
        <p:spPr>
          <a:xfrm>
            <a:off x="838200" y="1548713"/>
            <a:ext cx="8843682" cy="4771164"/>
          </a:xfrm>
        </p:spPr>
        <p:txBody>
          <a:bodyPr>
            <a:normAutofit lnSpcReduction="10000"/>
          </a:bodyPr>
          <a:lstStyle/>
          <a:p>
            <a:r>
              <a:rPr lang="en-GB" sz="2800" dirty="0"/>
              <a:t>Logging in via </a:t>
            </a:r>
            <a:r>
              <a:rPr lang="en-GB" sz="2800" dirty="0" err="1"/>
              <a:t>OpenAthens</a:t>
            </a:r>
            <a:r>
              <a:rPr lang="en-GB" sz="2800" dirty="0"/>
              <a:t> or Shibboleth</a:t>
            </a:r>
          </a:p>
          <a:p>
            <a:pPr lvl="1"/>
            <a:r>
              <a:rPr lang="en-GB" sz="2400" dirty="0"/>
              <a:t>UK Universities</a:t>
            </a:r>
          </a:p>
          <a:p>
            <a:pPr lvl="1"/>
            <a:r>
              <a:rPr lang="en-GB" sz="2400" dirty="0"/>
              <a:t>Some further education colleges</a:t>
            </a:r>
          </a:p>
          <a:p>
            <a:pPr lvl="1"/>
            <a:r>
              <a:rPr lang="en-GB" sz="2400" dirty="0"/>
              <a:t>Some UK Government departments</a:t>
            </a:r>
          </a:p>
          <a:p>
            <a:pPr lvl="1"/>
            <a:r>
              <a:rPr lang="en-GB" sz="2400" dirty="0"/>
              <a:t>Local authorities</a:t>
            </a:r>
          </a:p>
          <a:p>
            <a:r>
              <a:rPr lang="en-GB" sz="2800" dirty="0"/>
              <a:t>UK Data Archive username</a:t>
            </a:r>
          </a:p>
          <a:p>
            <a:pPr lvl="1"/>
            <a:r>
              <a:rPr lang="en-GB" sz="2400" dirty="0"/>
              <a:t>International researchers</a:t>
            </a:r>
          </a:p>
          <a:p>
            <a:pPr lvl="1"/>
            <a:r>
              <a:rPr lang="en-GB" sz="2400" dirty="0"/>
              <a:t>Charities</a:t>
            </a:r>
          </a:p>
          <a:p>
            <a:pPr lvl="1"/>
            <a:r>
              <a:rPr lang="en-GB" sz="2400" dirty="0"/>
              <a:t>Think tanks</a:t>
            </a:r>
          </a:p>
          <a:p>
            <a:pPr lvl="1"/>
            <a:r>
              <a:rPr lang="en-GB" sz="2400" dirty="0"/>
              <a:t>Schools</a:t>
            </a:r>
          </a:p>
          <a:p>
            <a:pPr lvl="1"/>
            <a:r>
              <a:rPr lang="en-GB" sz="2400" dirty="0"/>
              <a:t>Personal researchers</a:t>
            </a:r>
          </a:p>
          <a:p>
            <a:pPr lvl="1"/>
            <a:r>
              <a:rPr lang="en-GB" sz="2400" dirty="0"/>
              <a:t>Commercial organisations</a:t>
            </a:r>
          </a:p>
          <a:p>
            <a:endParaRPr lang="en-GB" sz="2800" dirty="0"/>
          </a:p>
        </p:txBody>
      </p:sp>
      <p:sp>
        <p:nvSpPr>
          <p:cNvPr id="4" name="Slide Number Placeholder 3">
            <a:extLst>
              <a:ext uri="{FF2B5EF4-FFF2-40B4-BE49-F238E27FC236}">
                <a16:creationId xmlns:a16="http://schemas.microsoft.com/office/drawing/2014/main" id="{6A44BAE7-E9A1-F87C-A076-6EC461CACFC0}"/>
              </a:ext>
            </a:extLst>
          </p:cNvPr>
          <p:cNvSpPr>
            <a:spLocks noGrp="1"/>
          </p:cNvSpPr>
          <p:nvPr>
            <p:ph type="sldNum" sz="quarter" idx="12"/>
          </p:nvPr>
        </p:nvSpPr>
        <p:spPr/>
        <p:txBody>
          <a:bodyPr/>
          <a:lstStyle/>
          <a:p>
            <a:fld id="{016687C5-7511-7743-B429-3BDBE272F28B}" type="slidenum">
              <a:rPr lang="en-US" smtClean="0"/>
              <a:t>15</a:t>
            </a:fld>
            <a:endParaRPr lang="en-US"/>
          </a:p>
        </p:txBody>
      </p:sp>
    </p:spTree>
    <p:extLst>
      <p:ext uri="{BB962C8B-B14F-4D97-AF65-F5344CB8AC3E}">
        <p14:creationId xmlns:p14="http://schemas.microsoft.com/office/powerpoint/2010/main" val="125350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endParaRPr lang="en-GB" dirty="0"/>
          </a:p>
        </p:txBody>
      </p:sp>
      <p:sp>
        <p:nvSpPr>
          <p:cNvPr id="3" name="Text Placeholder 2"/>
          <p:cNvSpPr>
            <a:spLocks noGrp="1"/>
          </p:cNvSpPr>
          <p:nvPr>
            <p:ph type="body" idx="1"/>
          </p:nvPr>
        </p:nvSpPr>
        <p:spPr/>
        <p:txBody>
          <a:bodyPr/>
          <a:lstStyle/>
          <a:p>
            <a:r>
              <a:rPr lang="en-GB" dirty="0" err="1"/>
              <a:t>Dr.</a:t>
            </a:r>
            <a:r>
              <a:rPr lang="en-GB" dirty="0"/>
              <a:t> Jools Kasmire</a:t>
            </a:r>
          </a:p>
          <a:p>
            <a:r>
              <a:rPr lang="en-GB" dirty="0">
                <a:hlinkClick r:id="rId3"/>
              </a:rPr>
              <a:t>j.kasmire@manchester.ac.uk</a:t>
            </a:r>
            <a:r>
              <a:rPr lang="en-GB" dirty="0"/>
              <a:t> </a:t>
            </a:r>
          </a:p>
        </p:txBody>
      </p:sp>
      <p:sp>
        <p:nvSpPr>
          <p:cNvPr id="4" name="Slide Number Placeholder 3"/>
          <p:cNvSpPr>
            <a:spLocks noGrp="1"/>
          </p:cNvSpPr>
          <p:nvPr>
            <p:ph type="sldNum" sz="quarter" idx="12"/>
          </p:nvPr>
        </p:nvSpPr>
        <p:spPr/>
        <p:txBody>
          <a:bodyPr/>
          <a:lstStyle/>
          <a:p>
            <a:fld id="{016687C5-7511-7743-B429-3BDBE272F28B}" type="slidenum">
              <a:rPr lang="en-US" smtClean="0"/>
              <a:t>16</a:t>
            </a:fld>
            <a:endParaRPr lang="en-US"/>
          </a:p>
        </p:txBody>
      </p:sp>
    </p:spTree>
    <p:extLst>
      <p:ext uri="{BB962C8B-B14F-4D97-AF65-F5344CB8AC3E}">
        <p14:creationId xmlns:p14="http://schemas.microsoft.com/office/powerpoint/2010/main" val="121291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FDE8-F94D-384B-66DE-CB3C481D47D7}"/>
              </a:ext>
            </a:extLst>
          </p:cNvPr>
          <p:cNvSpPr>
            <a:spLocks noGrp="1"/>
          </p:cNvSpPr>
          <p:nvPr>
            <p:ph type="title"/>
          </p:nvPr>
        </p:nvSpPr>
        <p:spPr/>
        <p:txBody>
          <a:bodyPr/>
          <a:lstStyle/>
          <a:p>
            <a:r>
              <a:rPr lang="en-GB" dirty="0"/>
              <a:t>What is the UK Data Service?</a:t>
            </a:r>
          </a:p>
        </p:txBody>
      </p:sp>
      <p:sp>
        <p:nvSpPr>
          <p:cNvPr id="3" name="Text Placeholder 2">
            <a:extLst>
              <a:ext uri="{FF2B5EF4-FFF2-40B4-BE49-F238E27FC236}">
                <a16:creationId xmlns:a16="http://schemas.microsoft.com/office/drawing/2014/main" id="{95F7CBF2-08A6-CAA7-0101-72542E76F412}"/>
              </a:ext>
            </a:extLst>
          </p:cNvPr>
          <p:cNvSpPr>
            <a:spLocks noGrp="1"/>
          </p:cNvSpPr>
          <p:nvPr>
            <p:ph type="body" sz="quarter" idx="13"/>
          </p:nvPr>
        </p:nvSpPr>
        <p:spPr/>
        <p:txBody>
          <a:bodyPr>
            <a:normAutofit/>
          </a:bodyPr>
          <a:lstStyle/>
          <a:p>
            <a:r>
              <a:rPr lang="en-GB" sz="2800" dirty="0"/>
              <a:t>a comprehensive resource funded by the ESRC </a:t>
            </a:r>
          </a:p>
          <a:p>
            <a:r>
              <a:rPr lang="en-GB" sz="2800" dirty="0"/>
              <a:t>a single point of access to a wide range of secondary social science data</a:t>
            </a:r>
          </a:p>
          <a:p>
            <a:r>
              <a:rPr lang="en-GB" sz="2800" dirty="0"/>
              <a:t>support, training and guidance</a:t>
            </a:r>
          </a:p>
          <a:p>
            <a:pPr marL="0" indent="0">
              <a:buNone/>
            </a:pPr>
            <a:endParaRPr lang="en-GB" sz="2800" dirty="0"/>
          </a:p>
        </p:txBody>
      </p:sp>
      <p:sp>
        <p:nvSpPr>
          <p:cNvPr id="4" name="Slide Number Placeholder 3">
            <a:extLst>
              <a:ext uri="{FF2B5EF4-FFF2-40B4-BE49-F238E27FC236}">
                <a16:creationId xmlns:a16="http://schemas.microsoft.com/office/drawing/2014/main" id="{4500FA17-64E6-4858-D899-996A87E29811}"/>
              </a:ext>
            </a:extLst>
          </p:cNvPr>
          <p:cNvSpPr>
            <a:spLocks noGrp="1"/>
          </p:cNvSpPr>
          <p:nvPr>
            <p:ph type="sldNum" sz="quarter" idx="12"/>
          </p:nvPr>
        </p:nvSpPr>
        <p:spPr/>
        <p:txBody>
          <a:bodyPr/>
          <a:lstStyle/>
          <a:p>
            <a:fld id="{016687C5-7511-7743-B429-3BDBE272F28B}" type="slidenum">
              <a:rPr lang="en-US" smtClean="0"/>
              <a:t>2</a:t>
            </a:fld>
            <a:endParaRPr lang="en-US"/>
          </a:p>
        </p:txBody>
      </p:sp>
    </p:spTree>
    <p:extLst>
      <p:ext uri="{BB962C8B-B14F-4D97-AF65-F5344CB8AC3E}">
        <p14:creationId xmlns:p14="http://schemas.microsoft.com/office/powerpoint/2010/main" val="108383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5D0-AFFA-835F-8BA8-5D326C0A379C}"/>
              </a:ext>
            </a:extLst>
          </p:cNvPr>
          <p:cNvSpPr>
            <a:spLocks noGrp="1"/>
          </p:cNvSpPr>
          <p:nvPr>
            <p:ph type="title"/>
          </p:nvPr>
        </p:nvSpPr>
        <p:spPr/>
        <p:txBody>
          <a:bodyPr/>
          <a:lstStyle/>
          <a:p>
            <a:r>
              <a:rPr lang="en-GB" dirty="0"/>
              <a:t>Who is it for?</a:t>
            </a:r>
          </a:p>
        </p:txBody>
      </p:sp>
      <p:sp>
        <p:nvSpPr>
          <p:cNvPr id="3" name="Text Placeholder 2">
            <a:extLst>
              <a:ext uri="{FF2B5EF4-FFF2-40B4-BE49-F238E27FC236}">
                <a16:creationId xmlns:a16="http://schemas.microsoft.com/office/drawing/2014/main" id="{BCF86584-C16E-75E1-F1C4-6E865ED3F831}"/>
              </a:ext>
            </a:extLst>
          </p:cNvPr>
          <p:cNvSpPr>
            <a:spLocks noGrp="1"/>
          </p:cNvSpPr>
          <p:nvPr>
            <p:ph type="body" sz="quarter" idx="13"/>
          </p:nvPr>
        </p:nvSpPr>
        <p:spPr/>
        <p:txBody>
          <a:bodyPr>
            <a:normAutofit/>
          </a:bodyPr>
          <a:lstStyle/>
          <a:p>
            <a:r>
              <a:rPr lang="en-GB" sz="2800" dirty="0"/>
              <a:t>Academic researchers and students</a:t>
            </a:r>
          </a:p>
          <a:p>
            <a:r>
              <a:rPr lang="en-GB" sz="2800" dirty="0"/>
              <a:t>Government analysts</a:t>
            </a:r>
          </a:p>
          <a:p>
            <a:r>
              <a:rPr lang="en-GB" sz="2800" dirty="0"/>
              <a:t>Charities and foundations</a:t>
            </a:r>
          </a:p>
          <a:p>
            <a:r>
              <a:rPr lang="en-GB" sz="2800" dirty="0"/>
              <a:t>Business consultants</a:t>
            </a:r>
          </a:p>
          <a:p>
            <a:r>
              <a:rPr lang="en-GB" sz="2800" dirty="0"/>
              <a:t>Independent research centres</a:t>
            </a:r>
          </a:p>
          <a:p>
            <a:r>
              <a:rPr lang="en-GB" sz="2800" dirty="0"/>
              <a:t>Think tanks</a:t>
            </a:r>
          </a:p>
        </p:txBody>
      </p:sp>
      <p:sp>
        <p:nvSpPr>
          <p:cNvPr id="4" name="Slide Number Placeholder 3">
            <a:extLst>
              <a:ext uri="{FF2B5EF4-FFF2-40B4-BE49-F238E27FC236}">
                <a16:creationId xmlns:a16="http://schemas.microsoft.com/office/drawing/2014/main" id="{40AF33E7-0E86-D651-4DBA-7E9E576D0B52}"/>
              </a:ext>
            </a:extLst>
          </p:cNvPr>
          <p:cNvSpPr>
            <a:spLocks noGrp="1"/>
          </p:cNvSpPr>
          <p:nvPr>
            <p:ph type="sldNum" sz="quarter" idx="12"/>
          </p:nvPr>
        </p:nvSpPr>
        <p:spPr/>
        <p:txBody>
          <a:bodyPr/>
          <a:lstStyle/>
          <a:p>
            <a:fld id="{016687C5-7511-7743-B429-3BDBE272F28B}" type="slidenum">
              <a:rPr lang="en-US" smtClean="0"/>
              <a:t>3</a:t>
            </a:fld>
            <a:endParaRPr lang="en-US"/>
          </a:p>
        </p:txBody>
      </p:sp>
    </p:spTree>
    <p:extLst>
      <p:ext uri="{BB962C8B-B14F-4D97-AF65-F5344CB8AC3E}">
        <p14:creationId xmlns:p14="http://schemas.microsoft.com/office/powerpoint/2010/main" val="230055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B743-4CDA-A4CF-DE1F-84BE50348953}"/>
              </a:ext>
            </a:extLst>
          </p:cNvPr>
          <p:cNvSpPr>
            <a:spLocks noGrp="1"/>
          </p:cNvSpPr>
          <p:nvPr>
            <p:ph type="title"/>
          </p:nvPr>
        </p:nvSpPr>
        <p:spPr/>
        <p:txBody>
          <a:bodyPr/>
          <a:lstStyle/>
          <a:p>
            <a:r>
              <a:rPr lang="en-GB" dirty="0"/>
              <a:t>Sources of data </a:t>
            </a:r>
          </a:p>
        </p:txBody>
      </p:sp>
      <p:sp>
        <p:nvSpPr>
          <p:cNvPr id="3" name="Text Placeholder 2">
            <a:extLst>
              <a:ext uri="{FF2B5EF4-FFF2-40B4-BE49-F238E27FC236}">
                <a16:creationId xmlns:a16="http://schemas.microsoft.com/office/drawing/2014/main" id="{923A92EA-9B12-80B4-9A8E-F6991D45EE27}"/>
              </a:ext>
            </a:extLst>
          </p:cNvPr>
          <p:cNvSpPr>
            <a:spLocks noGrp="1"/>
          </p:cNvSpPr>
          <p:nvPr>
            <p:ph type="body" sz="quarter" idx="13"/>
          </p:nvPr>
        </p:nvSpPr>
        <p:spPr/>
        <p:txBody>
          <a:bodyPr>
            <a:normAutofit/>
          </a:bodyPr>
          <a:lstStyle/>
          <a:p>
            <a:r>
              <a:rPr lang="en-GB" sz="2800" dirty="0"/>
              <a:t>Official agencies – mainly central government </a:t>
            </a:r>
          </a:p>
          <a:p>
            <a:r>
              <a:rPr lang="en-GB" sz="2800" dirty="0"/>
              <a:t>International statistical time series </a:t>
            </a:r>
          </a:p>
          <a:p>
            <a:r>
              <a:rPr lang="en-GB" sz="2800" dirty="0"/>
              <a:t>Research institutions </a:t>
            </a:r>
          </a:p>
          <a:p>
            <a:r>
              <a:rPr lang="en-GB" sz="2800" dirty="0"/>
              <a:t>Individual academics - research grants </a:t>
            </a:r>
          </a:p>
          <a:p>
            <a:r>
              <a:rPr lang="en-GB" sz="2800" dirty="0"/>
              <a:t>Market research agencies </a:t>
            </a:r>
          </a:p>
          <a:p>
            <a:r>
              <a:rPr lang="en-GB" sz="2800" dirty="0"/>
              <a:t>Public records/historical sources</a:t>
            </a:r>
          </a:p>
        </p:txBody>
      </p:sp>
      <p:sp>
        <p:nvSpPr>
          <p:cNvPr id="4" name="Slide Number Placeholder 3">
            <a:extLst>
              <a:ext uri="{FF2B5EF4-FFF2-40B4-BE49-F238E27FC236}">
                <a16:creationId xmlns:a16="http://schemas.microsoft.com/office/drawing/2014/main" id="{9CA32758-5097-F0AC-F1BB-C88469AD34A5}"/>
              </a:ext>
            </a:extLst>
          </p:cNvPr>
          <p:cNvSpPr>
            <a:spLocks noGrp="1"/>
          </p:cNvSpPr>
          <p:nvPr>
            <p:ph type="sldNum" sz="quarter" idx="12"/>
          </p:nvPr>
        </p:nvSpPr>
        <p:spPr/>
        <p:txBody>
          <a:bodyPr/>
          <a:lstStyle/>
          <a:p>
            <a:fld id="{016687C5-7511-7743-B429-3BDBE272F28B}" type="slidenum">
              <a:rPr lang="en-US" smtClean="0"/>
              <a:t>4</a:t>
            </a:fld>
            <a:endParaRPr lang="en-US"/>
          </a:p>
        </p:txBody>
      </p:sp>
    </p:spTree>
    <p:extLst>
      <p:ext uri="{BB962C8B-B14F-4D97-AF65-F5344CB8AC3E}">
        <p14:creationId xmlns:p14="http://schemas.microsoft.com/office/powerpoint/2010/main" val="130679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2330-0F85-735F-D564-0A69D3CF75EE}"/>
              </a:ext>
            </a:extLst>
          </p:cNvPr>
          <p:cNvSpPr>
            <a:spLocks noGrp="1"/>
          </p:cNvSpPr>
          <p:nvPr>
            <p:ph type="title"/>
          </p:nvPr>
        </p:nvSpPr>
        <p:spPr/>
        <p:txBody>
          <a:bodyPr/>
          <a:lstStyle/>
          <a:p>
            <a:r>
              <a:rPr lang="en-GB" dirty="0"/>
              <a:t>Types of data collections</a:t>
            </a:r>
          </a:p>
        </p:txBody>
      </p:sp>
      <p:sp>
        <p:nvSpPr>
          <p:cNvPr id="3" name="Text Placeholder 2">
            <a:extLst>
              <a:ext uri="{FF2B5EF4-FFF2-40B4-BE49-F238E27FC236}">
                <a16:creationId xmlns:a16="http://schemas.microsoft.com/office/drawing/2014/main" id="{5C8CC8CB-C2A5-234A-4B90-E311FBB41B4A}"/>
              </a:ext>
            </a:extLst>
          </p:cNvPr>
          <p:cNvSpPr>
            <a:spLocks noGrp="1"/>
          </p:cNvSpPr>
          <p:nvPr>
            <p:ph type="body" sz="quarter" idx="13"/>
          </p:nvPr>
        </p:nvSpPr>
        <p:spPr/>
        <p:txBody>
          <a:bodyPr/>
          <a:lstStyle/>
          <a:p>
            <a:r>
              <a:rPr lang="en-GB" sz="2800" dirty="0"/>
              <a:t>Survey microdata</a:t>
            </a:r>
          </a:p>
          <a:p>
            <a:pPr lvl="1"/>
            <a:r>
              <a:rPr lang="en-GB" sz="2400" dirty="0"/>
              <a:t>Cross-sectional </a:t>
            </a:r>
          </a:p>
          <a:p>
            <a:pPr lvl="1"/>
            <a:r>
              <a:rPr lang="en-GB" sz="2400" dirty="0"/>
              <a:t>Longitudinal </a:t>
            </a:r>
          </a:p>
          <a:p>
            <a:r>
              <a:rPr lang="en-GB" sz="2800" dirty="0"/>
              <a:t>Aggregate statistics</a:t>
            </a:r>
          </a:p>
          <a:p>
            <a:r>
              <a:rPr lang="en-GB" sz="2800" dirty="0"/>
              <a:t>International data</a:t>
            </a:r>
          </a:p>
          <a:p>
            <a:r>
              <a:rPr lang="en-GB" sz="2800" dirty="0"/>
              <a:t>Census data </a:t>
            </a:r>
          </a:p>
          <a:p>
            <a:r>
              <a:rPr lang="en-GB" sz="2800" dirty="0"/>
              <a:t>Qualitative and mixed methods data</a:t>
            </a:r>
          </a:p>
          <a:p>
            <a:r>
              <a:rPr lang="en-GB" sz="2800" dirty="0"/>
              <a:t>Other </a:t>
            </a:r>
          </a:p>
          <a:p>
            <a:endParaRPr lang="en-GB" dirty="0"/>
          </a:p>
        </p:txBody>
      </p:sp>
      <p:sp>
        <p:nvSpPr>
          <p:cNvPr id="4" name="Slide Number Placeholder 3">
            <a:extLst>
              <a:ext uri="{FF2B5EF4-FFF2-40B4-BE49-F238E27FC236}">
                <a16:creationId xmlns:a16="http://schemas.microsoft.com/office/drawing/2014/main" id="{E3B1E01F-B0F6-B396-0ADC-A66CA83E39FB}"/>
              </a:ext>
            </a:extLst>
          </p:cNvPr>
          <p:cNvSpPr>
            <a:spLocks noGrp="1"/>
          </p:cNvSpPr>
          <p:nvPr>
            <p:ph type="sldNum" sz="quarter" idx="12"/>
          </p:nvPr>
        </p:nvSpPr>
        <p:spPr/>
        <p:txBody>
          <a:bodyPr/>
          <a:lstStyle/>
          <a:p>
            <a:fld id="{016687C5-7511-7743-B429-3BDBE272F28B}" type="slidenum">
              <a:rPr lang="en-US" smtClean="0"/>
              <a:t>5</a:t>
            </a:fld>
            <a:endParaRPr lang="en-US"/>
          </a:p>
        </p:txBody>
      </p:sp>
    </p:spTree>
    <p:extLst>
      <p:ext uri="{BB962C8B-B14F-4D97-AF65-F5344CB8AC3E}">
        <p14:creationId xmlns:p14="http://schemas.microsoft.com/office/powerpoint/2010/main" val="129159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991E9-E015-A3D3-18F5-28A918204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858D7-CD43-82CE-F706-74DD03CEBB90}"/>
              </a:ext>
            </a:extLst>
          </p:cNvPr>
          <p:cNvSpPr>
            <a:spLocks noGrp="1"/>
          </p:cNvSpPr>
          <p:nvPr>
            <p:ph type="title"/>
          </p:nvPr>
        </p:nvSpPr>
        <p:spPr/>
        <p:txBody>
          <a:bodyPr/>
          <a:lstStyle/>
          <a:p>
            <a:r>
              <a:rPr lang="en-GB" dirty="0"/>
              <a:t>Find Data Tab</a:t>
            </a:r>
            <a:endParaRPr lang="en-GB" dirty="0">
              <a:solidFill>
                <a:schemeClr val="bg1"/>
              </a:solidFill>
            </a:endParaRPr>
          </a:p>
        </p:txBody>
      </p:sp>
      <p:pic>
        <p:nvPicPr>
          <p:cNvPr id="8" name="Picture 7" descr="A screenshot of the UKDS website as it appears when you click the &quot;find data&quot; tab. ">
            <a:extLst>
              <a:ext uri="{FF2B5EF4-FFF2-40B4-BE49-F238E27FC236}">
                <a16:creationId xmlns:a16="http://schemas.microsoft.com/office/drawing/2014/main" id="{AE30FD9B-D609-A079-A52D-CD0E98DD2A6A}"/>
              </a:ext>
            </a:extLst>
          </p:cNvPr>
          <p:cNvPicPr>
            <a:picLocks noChangeAspect="1"/>
          </p:cNvPicPr>
          <p:nvPr/>
        </p:nvPicPr>
        <p:blipFill>
          <a:blip r:embed="rId3"/>
          <a:srcRect/>
          <a:stretch/>
        </p:blipFill>
        <p:spPr>
          <a:xfrm>
            <a:off x="1346716" y="1258299"/>
            <a:ext cx="7813049" cy="5244895"/>
          </a:xfrm>
          <a:prstGeom prst="rect">
            <a:avLst/>
          </a:prstGeom>
        </p:spPr>
      </p:pic>
      <p:sp>
        <p:nvSpPr>
          <p:cNvPr id="4" name="Slide Number Placeholder 3">
            <a:extLst>
              <a:ext uri="{FF2B5EF4-FFF2-40B4-BE49-F238E27FC236}">
                <a16:creationId xmlns:a16="http://schemas.microsoft.com/office/drawing/2014/main" id="{155B55F3-17AA-494C-2830-8671FE52BA42}"/>
              </a:ext>
            </a:extLst>
          </p:cNvPr>
          <p:cNvSpPr>
            <a:spLocks noGrp="1"/>
          </p:cNvSpPr>
          <p:nvPr>
            <p:ph type="sldNum" sz="quarter" idx="12"/>
          </p:nvPr>
        </p:nvSpPr>
        <p:spPr/>
        <p:txBody>
          <a:bodyPr/>
          <a:lstStyle/>
          <a:p>
            <a:fld id="{016687C5-7511-7743-B429-3BDBE272F28B}" type="slidenum">
              <a:rPr lang="en-US" smtClean="0"/>
              <a:t>6</a:t>
            </a:fld>
            <a:endParaRPr lang="en-US"/>
          </a:p>
        </p:txBody>
      </p:sp>
      <p:sp>
        <p:nvSpPr>
          <p:cNvPr id="3" name="Rectangle: Rounded Corners 2">
            <a:extLst>
              <a:ext uri="{FF2B5EF4-FFF2-40B4-BE49-F238E27FC236}">
                <a16:creationId xmlns:a16="http://schemas.microsoft.com/office/drawing/2014/main" id="{54096844-1AB2-FFDB-AFA1-D81594E8CB15}"/>
              </a:ext>
              <a:ext uri="{C183D7F6-B498-43B3-948B-1728B52AA6E4}">
                <adec:decorative xmlns:adec="http://schemas.microsoft.com/office/drawing/2017/decorative" val="1"/>
              </a:ext>
            </a:extLst>
          </p:cNvPr>
          <p:cNvSpPr/>
          <p:nvPr/>
        </p:nvSpPr>
        <p:spPr>
          <a:xfrm>
            <a:off x="2217495" y="1698664"/>
            <a:ext cx="740310" cy="554926"/>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6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84FB8-1284-5A2D-EE21-C28368B1B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F8428-3591-B2B4-72A6-D356E1412706}"/>
              </a:ext>
            </a:extLst>
          </p:cNvPr>
          <p:cNvSpPr>
            <a:spLocks noGrp="1"/>
          </p:cNvSpPr>
          <p:nvPr>
            <p:ph type="title"/>
          </p:nvPr>
        </p:nvSpPr>
        <p:spPr/>
        <p:txBody>
          <a:bodyPr/>
          <a:lstStyle/>
          <a:p>
            <a:r>
              <a:rPr lang="en-GB" dirty="0"/>
              <a:t>Catalogue Search Tool</a:t>
            </a:r>
            <a:endParaRPr lang="en-GB" dirty="0">
              <a:solidFill>
                <a:schemeClr val="bg1"/>
              </a:solidFill>
            </a:endParaRPr>
          </a:p>
        </p:txBody>
      </p:sp>
      <p:pic>
        <p:nvPicPr>
          <p:cNvPr id="8" name="Picture 7" descr="A screenshot of the UKDS data catalogue search tool, with options to refine the search on the left-hand side. ">
            <a:extLst>
              <a:ext uri="{FF2B5EF4-FFF2-40B4-BE49-F238E27FC236}">
                <a16:creationId xmlns:a16="http://schemas.microsoft.com/office/drawing/2014/main" id="{66402C21-6B02-BFB6-DABB-E9F64DFB059A}"/>
              </a:ext>
            </a:extLst>
          </p:cNvPr>
          <p:cNvPicPr>
            <a:picLocks noChangeAspect="1"/>
          </p:cNvPicPr>
          <p:nvPr/>
        </p:nvPicPr>
        <p:blipFill>
          <a:blip r:embed="rId3"/>
          <a:stretch>
            <a:fillRect/>
          </a:stretch>
        </p:blipFill>
        <p:spPr>
          <a:xfrm>
            <a:off x="1346716" y="1243269"/>
            <a:ext cx="7813049" cy="5274955"/>
          </a:xfrm>
          <a:prstGeom prst="rect">
            <a:avLst/>
          </a:prstGeom>
        </p:spPr>
      </p:pic>
      <p:sp>
        <p:nvSpPr>
          <p:cNvPr id="4" name="Slide Number Placeholder 3">
            <a:extLst>
              <a:ext uri="{FF2B5EF4-FFF2-40B4-BE49-F238E27FC236}">
                <a16:creationId xmlns:a16="http://schemas.microsoft.com/office/drawing/2014/main" id="{ED7BBDEF-2EB9-E6DF-BD54-B00EFAB9DC01}"/>
              </a:ext>
            </a:extLst>
          </p:cNvPr>
          <p:cNvSpPr>
            <a:spLocks noGrp="1"/>
          </p:cNvSpPr>
          <p:nvPr>
            <p:ph type="sldNum" sz="quarter" idx="12"/>
          </p:nvPr>
        </p:nvSpPr>
        <p:spPr/>
        <p:txBody>
          <a:bodyPr/>
          <a:lstStyle/>
          <a:p>
            <a:fld id="{016687C5-7511-7743-B429-3BDBE272F28B}" type="slidenum">
              <a:rPr lang="en-US" smtClean="0"/>
              <a:t>7</a:t>
            </a:fld>
            <a:endParaRPr lang="en-US"/>
          </a:p>
        </p:txBody>
      </p:sp>
      <p:sp>
        <p:nvSpPr>
          <p:cNvPr id="3" name="Rectangle: Rounded Corners 2">
            <a:extLst>
              <a:ext uri="{FF2B5EF4-FFF2-40B4-BE49-F238E27FC236}">
                <a16:creationId xmlns:a16="http://schemas.microsoft.com/office/drawing/2014/main" id="{ADE32931-EDA4-1C6A-08C3-B80847AC53AC}"/>
              </a:ext>
              <a:ext uri="{C183D7F6-B498-43B3-948B-1728B52AA6E4}">
                <adec:decorative xmlns:adec="http://schemas.microsoft.com/office/drawing/2017/decorative" val="1"/>
              </a:ext>
            </a:extLst>
          </p:cNvPr>
          <p:cNvSpPr/>
          <p:nvPr/>
        </p:nvSpPr>
        <p:spPr>
          <a:xfrm>
            <a:off x="2217494" y="3151537"/>
            <a:ext cx="6393105" cy="456636"/>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C5E4EF4E-B423-DE5E-59A8-860171C2D6A2}"/>
              </a:ext>
              <a:ext uri="{C183D7F6-B498-43B3-948B-1728B52AA6E4}">
                <adec:decorative xmlns:adec="http://schemas.microsoft.com/office/drawing/2017/decorative" val="1"/>
              </a:ext>
            </a:extLst>
          </p:cNvPr>
          <p:cNvSpPr/>
          <p:nvPr/>
        </p:nvSpPr>
        <p:spPr>
          <a:xfrm>
            <a:off x="2291924" y="4149871"/>
            <a:ext cx="2082367" cy="2524679"/>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14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7FBE4-2C92-3ED2-F53B-2127C563B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057DF-A567-F215-97ED-E93EF0AD4A6E}"/>
              </a:ext>
            </a:extLst>
          </p:cNvPr>
          <p:cNvSpPr>
            <a:spLocks noGrp="1"/>
          </p:cNvSpPr>
          <p:nvPr>
            <p:ph type="title"/>
          </p:nvPr>
        </p:nvSpPr>
        <p:spPr/>
        <p:txBody>
          <a:bodyPr/>
          <a:lstStyle/>
          <a:p>
            <a:r>
              <a:rPr lang="en-GB" dirty="0"/>
              <a:t>Browse by theme</a:t>
            </a:r>
            <a:endParaRPr lang="en-GB" dirty="0">
              <a:solidFill>
                <a:schemeClr val="bg1"/>
              </a:solidFill>
            </a:endParaRPr>
          </a:p>
        </p:txBody>
      </p:sp>
      <p:pic>
        <p:nvPicPr>
          <p:cNvPr id="8" name="Picture 7" descr="A screenshot of the UKDS website as it appears when you click to &quot;browse data&quot; showing how you can browse data by theme. ">
            <a:extLst>
              <a:ext uri="{FF2B5EF4-FFF2-40B4-BE49-F238E27FC236}">
                <a16:creationId xmlns:a16="http://schemas.microsoft.com/office/drawing/2014/main" id="{069DED16-F125-91A8-6E40-C8361977FB33}"/>
              </a:ext>
            </a:extLst>
          </p:cNvPr>
          <p:cNvPicPr>
            <a:picLocks noChangeAspect="1"/>
          </p:cNvPicPr>
          <p:nvPr/>
        </p:nvPicPr>
        <p:blipFill>
          <a:blip r:embed="rId3"/>
          <a:srcRect/>
          <a:stretch/>
        </p:blipFill>
        <p:spPr>
          <a:xfrm>
            <a:off x="1558224" y="1243269"/>
            <a:ext cx="7390033" cy="5274955"/>
          </a:xfrm>
          <a:prstGeom prst="rect">
            <a:avLst/>
          </a:prstGeom>
        </p:spPr>
      </p:pic>
      <p:sp>
        <p:nvSpPr>
          <p:cNvPr id="4" name="Slide Number Placeholder 3">
            <a:extLst>
              <a:ext uri="{FF2B5EF4-FFF2-40B4-BE49-F238E27FC236}">
                <a16:creationId xmlns:a16="http://schemas.microsoft.com/office/drawing/2014/main" id="{696BFA19-DBFE-990B-FEE9-6C984368DF92}"/>
              </a:ext>
            </a:extLst>
          </p:cNvPr>
          <p:cNvSpPr>
            <a:spLocks noGrp="1"/>
          </p:cNvSpPr>
          <p:nvPr>
            <p:ph type="sldNum" sz="quarter" idx="12"/>
          </p:nvPr>
        </p:nvSpPr>
        <p:spPr/>
        <p:txBody>
          <a:bodyPr/>
          <a:lstStyle/>
          <a:p>
            <a:fld id="{016687C5-7511-7743-B429-3BDBE272F28B}" type="slidenum">
              <a:rPr lang="en-US" smtClean="0"/>
              <a:t>8</a:t>
            </a:fld>
            <a:endParaRPr lang="en-US"/>
          </a:p>
        </p:txBody>
      </p:sp>
      <p:sp>
        <p:nvSpPr>
          <p:cNvPr id="3" name="Rectangle: Rounded Corners 2">
            <a:extLst>
              <a:ext uri="{FF2B5EF4-FFF2-40B4-BE49-F238E27FC236}">
                <a16:creationId xmlns:a16="http://schemas.microsoft.com/office/drawing/2014/main" id="{4FEE6D21-79A6-3E10-38B8-EE586BD43736}"/>
              </a:ext>
              <a:ext uri="{C183D7F6-B498-43B3-948B-1728B52AA6E4}">
                <adec:decorative xmlns:adec="http://schemas.microsoft.com/office/drawing/2017/decorative" val="1"/>
              </a:ext>
            </a:extLst>
          </p:cNvPr>
          <p:cNvSpPr/>
          <p:nvPr/>
        </p:nvSpPr>
        <p:spPr>
          <a:xfrm>
            <a:off x="4033939" y="5614730"/>
            <a:ext cx="1637812" cy="741619"/>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375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BA80D-0BF2-C9BF-8660-61833813A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A003B-92A2-8A5F-056B-BDA31E973CD0}"/>
              </a:ext>
            </a:extLst>
          </p:cNvPr>
          <p:cNvSpPr>
            <a:spLocks noGrp="1"/>
          </p:cNvSpPr>
          <p:nvPr>
            <p:ph type="title"/>
          </p:nvPr>
        </p:nvSpPr>
        <p:spPr/>
        <p:txBody>
          <a:bodyPr/>
          <a:lstStyle/>
          <a:p>
            <a:r>
              <a:rPr lang="en-GB" dirty="0"/>
              <a:t>Browse by type</a:t>
            </a:r>
            <a:endParaRPr lang="en-GB" dirty="0">
              <a:solidFill>
                <a:schemeClr val="bg1"/>
              </a:solidFill>
            </a:endParaRPr>
          </a:p>
        </p:txBody>
      </p:sp>
      <p:pic>
        <p:nvPicPr>
          <p:cNvPr id="8" name="Picture 7" descr="A screenshot of the UKDS website as it appears when you click to &quot;browse data&quot; and scroll down to browse data by type. ">
            <a:extLst>
              <a:ext uri="{FF2B5EF4-FFF2-40B4-BE49-F238E27FC236}">
                <a16:creationId xmlns:a16="http://schemas.microsoft.com/office/drawing/2014/main" id="{D334C00D-FED7-89F2-8E64-FED06053AC8F}"/>
              </a:ext>
            </a:extLst>
          </p:cNvPr>
          <p:cNvPicPr>
            <a:picLocks noChangeAspect="1"/>
          </p:cNvPicPr>
          <p:nvPr/>
        </p:nvPicPr>
        <p:blipFill>
          <a:blip r:embed="rId3"/>
          <a:srcRect/>
          <a:stretch/>
        </p:blipFill>
        <p:spPr>
          <a:xfrm>
            <a:off x="1390268" y="1243269"/>
            <a:ext cx="7725944" cy="5274955"/>
          </a:xfrm>
          <a:prstGeom prst="rect">
            <a:avLst/>
          </a:prstGeom>
        </p:spPr>
      </p:pic>
      <p:sp>
        <p:nvSpPr>
          <p:cNvPr id="4" name="Slide Number Placeholder 3">
            <a:extLst>
              <a:ext uri="{FF2B5EF4-FFF2-40B4-BE49-F238E27FC236}">
                <a16:creationId xmlns:a16="http://schemas.microsoft.com/office/drawing/2014/main" id="{9248EA19-5591-D6E1-021A-3BE7D1471C12}"/>
              </a:ext>
            </a:extLst>
          </p:cNvPr>
          <p:cNvSpPr>
            <a:spLocks noGrp="1"/>
          </p:cNvSpPr>
          <p:nvPr>
            <p:ph type="sldNum" sz="quarter" idx="12"/>
          </p:nvPr>
        </p:nvSpPr>
        <p:spPr/>
        <p:txBody>
          <a:bodyPr/>
          <a:lstStyle/>
          <a:p>
            <a:fld id="{016687C5-7511-7743-B429-3BDBE272F28B}" type="slidenum">
              <a:rPr lang="en-US" smtClean="0"/>
              <a:t>9</a:t>
            </a:fld>
            <a:endParaRPr lang="en-US"/>
          </a:p>
        </p:txBody>
      </p:sp>
      <p:sp>
        <p:nvSpPr>
          <p:cNvPr id="3" name="Rectangle: Rounded Corners 2">
            <a:extLst>
              <a:ext uri="{FF2B5EF4-FFF2-40B4-BE49-F238E27FC236}">
                <a16:creationId xmlns:a16="http://schemas.microsoft.com/office/drawing/2014/main" id="{6B2BFAD0-6A94-53C0-CCA4-1AB415022547}"/>
              </a:ext>
              <a:ext uri="{C183D7F6-B498-43B3-948B-1728B52AA6E4}">
                <adec:decorative xmlns:adec="http://schemas.microsoft.com/office/drawing/2017/decorative" val="1"/>
              </a:ext>
            </a:extLst>
          </p:cNvPr>
          <p:cNvSpPr/>
          <p:nvPr/>
        </p:nvSpPr>
        <p:spPr>
          <a:xfrm>
            <a:off x="2014150" y="1585221"/>
            <a:ext cx="2211861" cy="638995"/>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12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PowerPointTemplate" id="{1E650B2E-4CE4-4FFD-9714-C2B6125D35C3}" vid="{EE646CC7-CCA5-4BF8-90C0-89C204FFE4F1}"/>
    </a:ext>
  </a:extLst>
</a:theme>
</file>

<file path=ppt/theme/theme2.xml><?xml version="1.0" encoding="utf-8"?>
<a:theme xmlns:a="http://schemas.openxmlformats.org/drawingml/2006/main" name="1_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294312E-AE77-431C-91D3-9345BB450366}" vid="{162C1350-C2C1-4115-A8D3-D5C6BA3031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D5F373B85FCF47AAFC80BC7D80700A" ma:contentTypeVersion="18" ma:contentTypeDescription="Create a new document." ma:contentTypeScope="" ma:versionID="60b3652bd151e168ad041d121ef7a1ab">
  <xsd:schema xmlns:xsd="http://www.w3.org/2001/XMLSchema" xmlns:xs="http://www.w3.org/2001/XMLSchema" xmlns:p="http://schemas.microsoft.com/office/2006/metadata/properties" xmlns:ns2="28b91107-4a81-451c-84f7-f52706813e27" xmlns:ns3="1d2e6339-9963-4444-b0f2-be5dad007de0" targetNamespace="http://schemas.microsoft.com/office/2006/metadata/properties" ma:root="true" ma:fieldsID="1513cfd0a845cfa7a586b0436e4b3e12" ns2:_="" ns3:_="">
    <xsd:import namespace="28b91107-4a81-451c-84f7-f52706813e27"/>
    <xsd:import namespace="1d2e6339-9963-4444-b0f2-be5dad007d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91107-4a81-451c-84f7-f52706813e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2e6339-9963-4444-b0f2-be5dad007d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89bc31f-51e0-4109-a170-5affb3c8abc1}" ma:internalName="TaxCatchAll" ma:showField="CatchAllData" ma:web="1d2e6339-9963-4444-b0f2-be5dad007d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2e6339-9963-4444-b0f2-be5dad007de0" xsi:nil="true"/>
    <lcf76f155ced4ddcb4097134ff3c332f xmlns="28b91107-4a81-451c-84f7-f52706813e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6A3BF6-5E26-4764-BA80-8BC242DCD14D}">
  <ds:schemaRefs>
    <ds:schemaRef ds:uri="http://schemas.microsoft.com/sharepoint/v3/contenttype/forms"/>
  </ds:schemaRefs>
</ds:datastoreItem>
</file>

<file path=customXml/itemProps2.xml><?xml version="1.0" encoding="utf-8"?>
<ds:datastoreItem xmlns:ds="http://schemas.openxmlformats.org/officeDocument/2006/customXml" ds:itemID="{18608CB2-B8AC-47C1-83A7-D023887F3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91107-4a81-451c-84f7-f52706813e27"/>
    <ds:schemaRef ds:uri="1d2e6339-9963-4444-b0f2-be5dad007d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D4857A-DAF0-4B27-8305-2C4C9694E27D}">
  <ds:schemaRefs>
    <ds:schemaRef ds:uri="http://schemas.openxmlformats.org/package/2006/metadata/core-properties"/>
    <ds:schemaRef ds:uri="http://purl.org/dc/dcmitype/"/>
    <ds:schemaRef ds:uri="http://purl.org/dc/terms/"/>
    <ds:schemaRef ds:uri="1d2e6339-9963-4444-b0f2-be5dad007de0"/>
    <ds:schemaRef ds:uri="http://schemas.microsoft.com/office/2006/documentManagement/types"/>
    <ds:schemaRef ds:uri="http://schemas.microsoft.com/office/2006/metadata/properties"/>
    <ds:schemaRef ds:uri="http://purl.org/dc/elements/1.1/"/>
    <ds:schemaRef ds:uri="http://schemas.microsoft.com/office/infopath/2007/PartnerControls"/>
    <ds:schemaRef ds:uri="28b91107-4a81-451c-84f7-f52706813e2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28035</TotalTime>
  <Words>1275</Words>
  <Application>Microsoft Office PowerPoint</Application>
  <PresentationFormat>Widescreen</PresentationFormat>
  <Paragraphs>149</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MT</vt:lpstr>
      <vt:lpstr>Calibri</vt:lpstr>
      <vt:lpstr>Helvetica</vt:lpstr>
      <vt:lpstr>Open Sans</vt:lpstr>
      <vt:lpstr>Symbol</vt:lpstr>
      <vt:lpstr>Office Theme</vt:lpstr>
      <vt:lpstr>1_Office Theme</vt:lpstr>
      <vt:lpstr>Introduction</vt:lpstr>
      <vt:lpstr>What is the UK Data Service?</vt:lpstr>
      <vt:lpstr>Who is it for?</vt:lpstr>
      <vt:lpstr>Sources of data </vt:lpstr>
      <vt:lpstr>Types of data collections</vt:lpstr>
      <vt:lpstr>Find Data Tab</vt:lpstr>
      <vt:lpstr>Catalogue Search Tool</vt:lpstr>
      <vt:lpstr>Browse by theme</vt:lpstr>
      <vt:lpstr>Browse by type</vt:lpstr>
      <vt:lpstr>Browse teaching datasets</vt:lpstr>
      <vt:lpstr>Variable and Question Bank</vt:lpstr>
      <vt:lpstr>Qualibank</vt:lpstr>
      <vt:lpstr>HASSET</vt:lpstr>
      <vt:lpstr>Data Access Policy</vt:lpstr>
      <vt:lpstr>How to register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Lemon, Fiona F</dc:creator>
  <cp:lastModifiedBy>Jools Kasmire</cp:lastModifiedBy>
  <cp:revision>12</cp:revision>
  <dcterms:created xsi:type="dcterms:W3CDTF">2021-06-22T11:46:42Z</dcterms:created>
  <dcterms:modified xsi:type="dcterms:W3CDTF">2024-05-20T12:10:02Z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0x01010082D5F373B85FCF47AAFC80BC7D80700A</vt:lpwstr>
  </property>
  <property fmtid="{D5CDD505-2E9C-101B-9397-08002B2CF9AE}" pid="3" name="MediaServiceImageTags">
    <vt:lpwstr/>
  </property>
</Properties>
</file>